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0" r:id="rId4"/>
    <p:sldId id="296" r:id="rId5"/>
    <p:sldId id="293" r:id="rId6"/>
    <p:sldId id="272" r:id="rId7"/>
    <p:sldId id="301" r:id="rId8"/>
    <p:sldId id="297" r:id="rId9"/>
    <p:sldId id="265" r:id="rId10"/>
    <p:sldId id="267" r:id="rId11"/>
    <p:sldId id="264" r:id="rId12"/>
    <p:sldId id="266" r:id="rId13"/>
    <p:sldId id="287" r:id="rId14"/>
    <p:sldId id="300" r:id="rId15"/>
    <p:sldId id="299" r:id="rId16"/>
    <p:sldId id="306" r:id="rId17"/>
    <p:sldId id="298" r:id="rId18"/>
    <p:sldId id="309" r:id="rId19"/>
    <p:sldId id="305" r:id="rId20"/>
    <p:sldId id="310" r:id="rId21"/>
    <p:sldId id="271" r:id="rId22"/>
    <p:sldId id="289" r:id="rId23"/>
    <p:sldId id="294" r:id="rId24"/>
    <p:sldId id="308" r:id="rId25"/>
    <p:sldId id="307" r:id="rId26"/>
    <p:sldId id="285" r:id="rId27"/>
    <p:sldId id="268" r:id="rId28"/>
    <p:sldId id="295" r:id="rId29"/>
    <p:sldId id="316" r:id="rId30"/>
    <p:sldId id="317" r:id="rId31"/>
    <p:sldId id="315" r:id="rId32"/>
    <p:sldId id="314" r:id="rId33"/>
    <p:sldId id="312" r:id="rId34"/>
    <p:sldId id="320" r:id="rId35"/>
    <p:sldId id="318" r:id="rId36"/>
    <p:sldId id="321" r:id="rId37"/>
    <p:sldId id="319" r:id="rId38"/>
    <p:sldId id="313" r:id="rId39"/>
    <p:sldId id="322" r:id="rId40"/>
    <p:sldId id="323" r:id="rId41"/>
    <p:sldId id="291" r:id="rId42"/>
    <p:sldId id="324" r:id="rId43"/>
    <p:sldId id="290" r:id="rId44"/>
    <p:sldId id="26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5"/>
    <a:srgbClr val="772432"/>
    <a:srgbClr val="A9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5804" autoAdjust="0"/>
  </p:normalViewPr>
  <p:slideViewPr>
    <p:cSldViewPr snapToGrid="0">
      <p:cViewPr varScale="1">
        <p:scale>
          <a:sx n="70" d="100"/>
          <a:sy n="70" d="100"/>
        </p:scale>
        <p:origin x="1114" y="53"/>
      </p:cViewPr>
      <p:guideLst/>
    </p:cSldViewPr>
  </p:slideViewPr>
  <p:outlineViewPr>
    <p:cViewPr>
      <p:scale>
        <a:sx n="33" d="100"/>
        <a:sy n="33" d="100"/>
      </p:scale>
      <p:origin x="0" y="-133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4289-1709-42F8-BBBA-1083764F876E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A0B5-EC73-4345-8964-295E717B9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3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A0B5-EC73-4345-8964-295E717B92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2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A0B5-EC73-4345-8964-295E717B92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A0B5-EC73-4345-8964-295E717B92A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A0B5-EC73-4345-8964-295E717B92A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E215-6658-8727-6F40-A678B10CB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1F794-53F1-36D5-A878-9F3B066A3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FB827-B179-D2F1-8821-0BD792CC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AEB0D9B5-4FBF-AE15-9BC6-E3B6AFF3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E51B-602D-0350-9CE1-310E96D6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7F35C-A615-ED31-4882-EC25B425C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5750-ACC9-1406-89B7-8B1FF56B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2506F-D35D-6BF0-9F99-79F1F341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75F31-BC5F-9FA1-366B-16772B2C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4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69701-9505-3866-70FA-7538C9BB3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D87EF-BC88-120F-CACF-403BC0CB9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D45B-90F4-664C-9087-FC162CB6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91EB-07FE-B6F7-866B-5E068A88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6DDF-CD40-E285-4481-06252391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9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6339-1889-9A3E-C5E9-34D6116D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CD940-B115-C130-8FC2-DCF913BE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70217-0E83-2CB5-EAB4-C45629A6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1C380-EFAD-B213-72C1-3457B923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8B9C-5E7B-3B79-D760-02EB4680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E6E2-4BD8-ECDB-FBEB-AEF1BE03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3A6A0-F376-B866-0D9F-349E6955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F93C-939E-B370-AE4A-89C082F0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C602-89A8-10DC-66F5-E91D215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4604-7BB4-798A-DA1C-A90B2D58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192A-5AC6-184D-733E-86672376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9164-369C-1CA0-846C-6676DD12F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B4118-4E42-63B4-A464-42BC61281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DA718-D832-65B1-5FAA-C3D5706C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A0CF-8E6F-75A9-91D9-6EF67B7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79B9-AA20-7980-18D8-332DE2A6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DB9D-330B-9836-8CAE-DE65A51F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DD6AE-350E-85C7-D9DE-63ED4BCF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E086-D015-495B-C9F1-CFDCDCC9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05206-8590-2EFC-6BDD-79FAECF9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88E6C-C74A-FC10-3D90-3C3BE1CD6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C9D37-A40D-477E-2783-BD678823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7358A-0293-FC3A-4B4C-906E4DEA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569A1-6263-0C39-FCFC-D1596BC6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0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075E-3839-4911-78D8-DDA36DBD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D0130-EDB5-42BB-F537-A29C8D15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AD810-095A-0B34-1C8A-4EC75C63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58F6B-03EF-B440-7026-C7B357CA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ECA3E-6B6D-311A-0253-AB7BF8EE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F40E4-53F7-9E05-74C5-974D2893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7C086-F94C-2D9B-7F52-75CA20E0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EE705320-2D7A-8AB9-1ADC-630F938B8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1C2A-0A2F-72DE-84BB-C51B96B1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D0B1-EB01-E1C8-7821-AE2EA121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834C0-0536-F286-9270-41627C3F5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A1EE4-A82C-42BF-CF2F-4D89B89F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A465-325D-313A-621A-F430F681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E3E03-D465-A429-42DA-080C46F6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94D3-EE0F-7FC0-0542-1524DCC5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2938C-3CFF-2D76-2192-F349003FC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B3BB9-053F-D43D-39F1-C802B5C87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71B9B-B057-1200-8F46-D97F8648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88DF2-655E-456D-B679-30AF5FCD9DC8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E9484-CFD0-053D-0FA0-BEC9C7F4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BD53E-82FC-9093-56C4-649B62AA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B086-F28B-B1D2-2DF8-0BECEB599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71DF-AB6C-49CB-AF6E-74CB167214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ECBEC8A6-E2F3-F618-7FE0-5F31103527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692" cy="6858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1D4CC32-1E1C-A39D-1F44-C56434965C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0" y="339516"/>
            <a:ext cx="11646759" cy="5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astmasterscdn.azureedge.net/medias/files/department-documents/speech-contests-documents/1171-speech-contest-rulebook-2022-2023/1171-speech-contest-rulebook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oastmasters.org/my-toastmasters/profile/club-central/eligibility-assista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oastmasters.org/my-toastmasters/profile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7toastmasters.org/calendar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astmasterscdn.azureedge.net/medias/files/department-documents/speech-contests-documents/1171-speech-contest-rulebook-2022-2023/1171-speech-contest-rulebook.pdf" TargetMode="External"/><Relationship Id="rId7" Type="http://schemas.openxmlformats.org/officeDocument/2006/relationships/hyperlink" Target="https://toastmasterscdn.azureedge.net/medias/files/department-documents/speech-contests-documents/479-online-speech-contest-best-practice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toastmasterscdn.azureedge.net/medias/files/department-documents/speech-contests-documents/637-speech-contest-rulebook-explanation-of-changes.pdf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oastmasterscdn.azureedge.net/medias/files/department-documents/speech-contests-documents/479-online-speech-contest-best-practices.pdf" TargetMode="External"/><Relationship Id="rId7" Type="http://schemas.openxmlformats.org/officeDocument/2006/relationships/hyperlink" Target="https://www.toastmasters.org/my-toastmasters/profile/club-central/eligibility-assistant" TargetMode="External"/><Relationship Id="rId2" Type="http://schemas.openxmlformats.org/officeDocument/2006/relationships/hyperlink" Target="https://d7toastmasters.org/speech-contes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igin-qps.onstreammedia.com/origin/toastmastersinternational/eLearning/Member/SC_tutorials/S1/story_html5.html" TargetMode="External"/><Relationship Id="rId5" Type="http://schemas.openxmlformats.org/officeDocument/2006/relationships/hyperlink" Target="https://toastmasterscdn.azureedge.net/medias/files/department-documents/speech-contests-documents/206eg-conducting-quality-speech-contests.pdf" TargetMode="External"/><Relationship Id="rId4" Type="http://schemas.openxmlformats.org/officeDocument/2006/relationships/hyperlink" Target="https://toastmasterscdn.azureedge.net/medias/files/department-documents/speech-contests-documents/1171-speech-contest-rulebook-2022-2023/1171-speech-contest-rulebook.pd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chiefjudge@d7toastmasters.or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188E3AA8-5F7E-AF60-2266-7C77CBF4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6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38FD6-C020-43AD-1A8D-D419B87F2DAE}"/>
              </a:ext>
            </a:extLst>
          </p:cNvPr>
          <p:cNvSpPr txBox="1"/>
          <p:nvPr/>
        </p:nvSpPr>
        <p:spPr>
          <a:xfrm>
            <a:off x="2273323" y="1755676"/>
            <a:ext cx="8337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Hail the Chief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3C9EF-40EB-46DC-9D5F-F6D463FF05E1}"/>
              </a:ext>
            </a:extLst>
          </p:cNvPr>
          <p:cNvSpPr txBox="1"/>
          <p:nvPr/>
        </p:nvSpPr>
        <p:spPr>
          <a:xfrm>
            <a:off x="2540652" y="4372173"/>
            <a:ext cx="78028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 Chief Judge Training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7 Toastmasters</a:t>
            </a:r>
          </a:p>
        </p:txBody>
      </p:sp>
    </p:spTree>
    <p:extLst>
      <p:ext uri="{BB962C8B-B14F-4D97-AF65-F5344CB8AC3E}">
        <p14:creationId xmlns:p14="http://schemas.microsoft.com/office/powerpoint/2010/main" val="85034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2362-1B68-4AF8-21FC-52BB09291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91440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Eligibility Assistant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5E20-08B9-EB41-1DF0-253848DB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318092"/>
            <a:ext cx="10564906" cy="5176837"/>
          </a:xfrm>
        </p:spPr>
        <p:txBody>
          <a:bodyPr/>
          <a:lstStyle/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41513-ADF9-10FA-9081-31FF5C4F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3" y="3103279"/>
            <a:ext cx="3633605" cy="31092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4B13B5-7CEA-5006-2ACB-383B2D3558DA}"/>
              </a:ext>
            </a:extLst>
          </p:cNvPr>
          <p:cNvSpPr txBox="1"/>
          <p:nvPr/>
        </p:nvSpPr>
        <p:spPr>
          <a:xfrm>
            <a:off x="1411941" y="6212541"/>
            <a:ext cx="99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sure to review the </a:t>
            </a:r>
            <a:r>
              <a:rPr lang="en-US" dirty="0">
                <a:hlinkClick r:id="rId3"/>
              </a:rPr>
              <a:t>Speech Contest Rulebook </a:t>
            </a:r>
            <a:r>
              <a:rPr lang="en-US" dirty="0"/>
              <a:t>(Item 1171) for complete eligibility requirements.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921C6-874B-555A-B1E5-4EEF36962781}"/>
              </a:ext>
            </a:extLst>
          </p:cNvPr>
          <p:cNvSpPr txBox="1"/>
          <p:nvPr/>
        </p:nvSpPr>
        <p:spPr>
          <a:xfrm>
            <a:off x="962504" y="1103220"/>
            <a:ext cx="10564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tool allows club and district officers to check membership status, club status and if a member is serving as a club or district officer.  This information can be used when determining whether or not members are eligible to compete in speech contests.</a:t>
            </a:r>
          </a:p>
          <a:p>
            <a:endParaRPr lang="en-US" dirty="0"/>
          </a:p>
          <a:p>
            <a:r>
              <a:rPr lang="en-US" dirty="0"/>
              <a:t>Note:  Club officers can only check the eligibility of members within their own clubs.  The same restrictions apply to district leaders.   Area director can only check members with their area, a division director can only check members within their division and a district director can only check members within their district.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792A6-0C25-56D0-9FC8-D4F2B5041126}"/>
              </a:ext>
            </a:extLst>
          </p:cNvPr>
          <p:cNvSpPr txBox="1"/>
          <p:nvPr/>
        </p:nvSpPr>
        <p:spPr>
          <a:xfrm>
            <a:off x="1563363" y="4079371"/>
            <a:ext cx="499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to view </a:t>
            </a:r>
            <a:r>
              <a:rPr lang="en-US" sz="2800" dirty="0">
                <a:hlinkClick r:id="rId4"/>
              </a:rPr>
              <a:t>Eligibility Assistant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28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BFDCA-B1EB-37DF-3FC2-EE40913B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18" y="1250576"/>
            <a:ext cx="11185782" cy="333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4FB76-447F-45D1-2DB6-706E470E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98" y="5607424"/>
            <a:ext cx="10517053" cy="6898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6C3497-F309-78C6-48C7-E00EEC971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91440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Eligibility Assistant (Cont.)</a:t>
            </a:r>
          </a:p>
        </p:txBody>
      </p:sp>
    </p:spTree>
    <p:extLst>
      <p:ext uri="{BB962C8B-B14F-4D97-AF65-F5344CB8AC3E}">
        <p14:creationId xmlns:p14="http://schemas.microsoft.com/office/powerpoint/2010/main" val="114589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25314-F6F9-905C-BD2D-A40DB6C0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0" y="1049432"/>
            <a:ext cx="3696216" cy="3467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58813-B8C9-86DE-FC2A-6753E3B8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94" y="2570517"/>
            <a:ext cx="5458282" cy="4072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66EBC-3895-9EC3-EEEF-139B12C49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324" y="1518421"/>
            <a:ext cx="6545757" cy="106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353668-C459-8D86-28A5-A7F894D5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91440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Education Requirement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D94B74-8CA1-2234-D492-87191BB1CE15}"/>
              </a:ext>
            </a:extLst>
          </p:cNvPr>
          <p:cNvSpPr/>
          <p:nvPr/>
        </p:nvSpPr>
        <p:spPr>
          <a:xfrm>
            <a:off x="5118541" y="4395966"/>
            <a:ext cx="2645200" cy="468989"/>
          </a:xfrm>
          <a:prstGeom prst="roundRect">
            <a:avLst/>
          </a:prstGeom>
          <a:noFill/>
          <a:ln w="57150">
            <a:solidFill>
              <a:srgbClr val="77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A6E044-C4B3-773E-09D4-D8D8BFE2F0AF}"/>
              </a:ext>
            </a:extLst>
          </p:cNvPr>
          <p:cNvCxnSpPr>
            <a:cxnSpLocks/>
          </p:cNvCxnSpPr>
          <p:nvPr/>
        </p:nvCxnSpPr>
        <p:spPr>
          <a:xfrm flipH="1" flipV="1">
            <a:off x="6333565" y="2245659"/>
            <a:ext cx="1237129" cy="2271357"/>
          </a:xfrm>
          <a:prstGeom prst="straightConnector1">
            <a:avLst/>
          </a:prstGeom>
          <a:ln w="57150">
            <a:solidFill>
              <a:srgbClr val="772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9B07CF-D4A8-A967-F769-27EC17BFDEB5}"/>
              </a:ext>
            </a:extLst>
          </p:cNvPr>
          <p:cNvSpPr txBox="1"/>
          <p:nvPr/>
        </p:nvSpPr>
        <p:spPr>
          <a:xfrm>
            <a:off x="1066800" y="5204012"/>
            <a:ext cx="369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 into Toastmasters and click on </a:t>
            </a:r>
            <a:r>
              <a:rPr lang="en-US" sz="2800" dirty="0">
                <a:hlinkClick r:id="rId5"/>
              </a:rPr>
              <a:t>My 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04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2204A5AC-C868-1361-3FCC-C459100A30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200" y="1468606"/>
            <a:ext cx="3032894" cy="46273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490ED7-A9DE-EE3E-ED7B-CBE9BB17C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852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Tiebreaking Judge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DF26A-BC23-B31D-060E-7D63BE9DA183}"/>
              </a:ext>
            </a:extLst>
          </p:cNvPr>
          <p:cNvSpPr txBox="1"/>
          <p:nvPr/>
        </p:nvSpPr>
        <p:spPr>
          <a:xfrm>
            <a:off x="1166552" y="1468607"/>
            <a:ext cx="7278948" cy="447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Follow rules and guidelines set forth for a voting judge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Should be from outside Club, Area, Division or District</a:t>
            </a:r>
          </a:p>
          <a:p>
            <a:pPr marL="457200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Briefed separately</a:t>
            </a:r>
          </a:p>
          <a:p>
            <a:pPr marL="457200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Must rank </a:t>
            </a:r>
            <a:r>
              <a:rPr lang="en-US" sz="3200" b="1" u="sng" dirty="0">
                <a:solidFill>
                  <a:srgbClr val="FF0000"/>
                </a:solidFill>
              </a:rPr>
              <a:t>all speakers </a:t>
            </a:r>
            <a:r>
              <a:rPr lang="en-US" sz="3200" dirty="0">
                <a:solidFill>
                  <a:srgbClr val="004165"/>
                </a:solidFill>
              </a:rPr>
              <a:t>not just top 3</a:t>
            </a:r>
          </a:p>
          <a:p>
            <a:pPr marL="457200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Ballot only seen if there is a tie</a:t>
            </a:r>
          </a:p>
        </p:txBody>
      </p:sp>
    </p:spTree>
    <p:extLst>
      <p:ext uri="{BB962C8B-B14F-4D97-AF65-F5344CB8AC3E}">
        <p14:creationId xmlns:p14="http://schemas.microsoft.com/office/powerpoint/2010/main" val="367268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Ballot Counter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A7AE47C-AFEC-FA6A-7EF9-63138598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451" y="1260891"/>
            <a:ext cx="9284898" cy="5152609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u="sng" dirty="0">
                <a:solidFill>
                  <a:srgbClr val="004165"/>
                </a:solidFill>
              </a:rPr>
              <a:t>Role</a:t>
            </a:r>
            <a:r>
              <a:rPr lang="en-US" sz="3200" dirty="0">
                <a:solidFill>
                  <a:srgbClr val="004165"/>
                </a:solidFill>
              </a:rPr>
              <a:t>:  Tally the ballot from each judge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Briefed by Chief Judge 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During contest, remain muted with camera off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After final speaker, moved into Chief Judge’s Room </a:t>
            </a:r>
          </a:p>
          <a:p>
            <a:pPr marL="457200" indent="-45720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Note:  Division &amp; District Contest:  1 Ballot Counter will be zoom qualified to move Judges between BOR</a:t>
            </a:r>
          </a:p>
          <a:p>
            <a:pPr lvl="1" algn="l"/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372A2-C8D7-FA6C-FA45-6161183E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850" y="444500"/>
            <a:ext cx="2883614" cy="27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1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Timer w/ Lights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ED77E1C-FEAE-46ED-BB75-D25979447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391" y="1295528"/>
            <a:ext cx="8729191" cy="5152609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u="sng" dirty="0">
                <a:solidFill>
                  <a:srgbClr val="004165"/>
                </a:solidFill>
              </a:rPr>
              <a:t>Role</a:t>
            </a:r>
            <a:r>
              <a:rPr lang="en-US" sz="3200" dirty="0">
                <a:solidFill>
                  <a:srgbClr val="004165"/>
                </a:solidFill>
              </a:rPr>
              <a:t>:  Time each speech and show the D7 approved TI background at correct time</a:t>
            </a:r>
          </a:p>
          <a:p>
            <a:pPr marL="457200" indent="-457200" algn="l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Briefed by Chief Judge or D7 Zoom Chair </a:t>
            </a:r>
          </a:p>
          <a:p>
            <a:pPr marL="457200" indent="-457200" algn="l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Always remain muted with camera off</a:t>
            </a:r>
          </a:p>
          <a:p>
            <a:pPr marL="457200" indent="-457200" algn="l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After final speaker, moved into Chief Judge’s Room to report time</a:t>
            </a:r>
          </a:p>
          <a:p>
            <a:pPr marL="457200" indent="-457200" algn="l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Note:  Division &amp; District Contest:  Timer w/ Lights will be zoom qualified</a:t>
            </a: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A4B39AD4-ACCD-3207-BA13-F522DF34E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26" y="1727616"/>
            <a:ext cx="2640586" cy="25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1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Timer with Stopwatch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ED77E1C-FEAE-46ED-BB75-D25979447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950" y="1222791"/>
            <a:ext cx="10941423" cy="5152609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u="sng" dirty="0">
                <a:solidFill>
                  <a:srgbClr val="004165"/>
                </a:solidFill>
              </a:rPr>
              <a:t>Role</a:t>
            </a:r>
            <a:r>
              <a:rPr lang="en-US" sz="3200" dirty="0">
                <a:solidFill>
                  <a:srgbClr val="004165"/>
                </a:solidFill>
              </a:rPr>
              <a:t>:  Keep official record of speech &amp; advise Toastmaster of 1 minute of silence by showing red zoom background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Briefed by Chief Judge prior to contest</a:t>
            </a:r>
          </a:p>
          <a:p>
            <a:pPr marL="457200" indent="-45720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During contest, camera to be off and </a:t>
            </a:r>
          </a:p>
          <a:p>
            <a:pPr marL="463550" indent="-463550" algn="l">
              <a:lnSpc>
                <a:spcPct val="125000"/>
              </a:lnSpc>
              <a:spcBef>
                <a:spcPts val="0"/>
              </a:spcBef>
            </a:pPr>
            <a:r>
              <a:rPr lang="en-US" sz="3200" dirty="0">
                <a:solidFill>
                  <a:srgbClr val="004165"/>
                </a:solidFill>
              </a:rPr>
              <a:t>	remain muted 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After final speaker, moved into Chief Judge’s Room to advise of any time disqualification. 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C3F1C-908B-6E82-EA2C-EC5322F9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109" y="2388702"/>
            <a:ext cx="3750451" cy="25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Sergeant At Arms (SAA)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25B770A-639F-6C33-4125-D7C04A0C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450" y="1291198"/>
            <a:ext cx="10760510" cy="5452502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u="sng" dirty="0">
                <a:solidFill>
                  <a:srgbClr val="004165"/>
                </a:solidFill>
              </a:rPr>
              <a:t>Role</a:t>
            </a:r>
            <a:r>
              <a:rPr lang="en-US" sz="3200" dirty="0">
                <a:solidFill>
                  <a:srgbClr val="004165"/>
                </a:solidFill>
              </a:rPr>
              <a:t>:  Move Judges between Judges Breakout Room (BOR) and Chief Judge BOR</a:t>
            </a:r>
          </a:p>
          <a:p>
            <a:pPr marL="457200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Briefed by Chief Judge or D7 Zoom Chair </a:t>
            </a:r>
          </a:p>
          <a:p>
            <a:pPr marL="457200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Remain muted with camera off</a:t>
            </a:r>
          </a:p>
          <a:p>
            <a:pPr marL="457200" indent="-45720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After final speaker, moved into Judge’s Room to move judges to Chief Judge’s room to cast ballot</a:t>
            </a:r>
          </a:p>
          <a:p>
            <a:pPr marL="457200" indent="-45720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Note:  Division &amp; District Contest:  SAA will be zoom qualified</a:t>
            </a: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6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9E5D-DF74-17DC-BAEC-278EB9BE54D5}"/>
              </a:ext>
            </a:extLst>
          </p:cNvPr>
          <p:cNvSpPr txBox="1">
            <a:spLocks/>
          </p:cNvSpPr>
          <p:nvPr/>
        </p:nvSpPr>
        <p:spPr>
          <a:xfrm>
            <a:off x="1104656" y="0"/>
            <a:ext cx="10941424" cy="106259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4165"/>
                </a:solidFill>
              </a:rPr>
              <a:t>Prior to Contest Briefings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5CB8F6-2052-1985-23E1-1AD8E017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702" y="1176830"/>
            <a:ext cx="11075378" cy="5489442"/>
          </a:xfrm>
        </p:spPr>
        <p:txBody>
          <a:bodyPr/>
          <a:lstStyle/>
          <a:p>
            <a:pPr marL="4763" lvl="1" indent="-4763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4165"/>
                </a:solidFill>
              </a:rPr>
              <a:t>Send email with Contest Brief date and time including the following attachments:</a:t>
            </a:r>
          </a:p>
          <a:p>
            <a:pPr marL="461963" lvl="2" indent="-461963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Judge:  </a:t>
            </a:r>
          </a:p>
          <a:p>
            <a:pPr marL="914400" lvl="3" indent="-452438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Judge’s Eligibility &amp; Code of Ethics form</a:t>
            </a:r>
          </a:p>
          <a:p>
            <a:pPr marL="914400" lvl="3" indent="-452438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Judge’s Guide and Ballot (for each type of contest)</a:t>
            </a:r>
          </a:p>
          <a:p>
            <a:pPr marL="914400" lvl="3" indent="-452438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2022-2023 Contest Rulebook</a:t>
            </a:r>
          </a:p>
          <a:p>
            <a:pPr marL="457200" lvl="3" indent="-4572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Timers:  </a:t>
            </a:r>
          </a:p>
          <a:p>
            <a:pPr marL="914400" lvl="4" indent="-4572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Time Record Sheet and Instructions</a:t>
            </a:r>
          </a:p>
          <a:p>
            <a:pPr marL="914400" lvl="4" indent="-4572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Timer Zoom backgrounds </a:t>
            </a:r>
          </a:p>
          <a:p>
            <a:pPr marL="457200" lvl="3" indent="-4572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Ballot Counters:  </a:t>
            </a:r>
          </a:p>
          <a:p>
            <a:pPr marL="914400" lvl="4" indent="-4572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Counter Talley Sheet</a:t>
            </a:r>
          </a:p>
          <a:p>
            <a:pPr marL="342900" lvl="4" indent="-342900" algn="l">
              <a:lnSpc>
                <a:spcPct val="12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Sergeant At Arms (SAA)</a:t>
            </a:r>
          </a:p>
          <a:p>
            <a:pPr marL="914400" lvl="4" indent="-4572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416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5BDFD-7005-B10A-E1DA-4207FCDD3F8F}"/>
              </a:ext>
            </a:extLst>
          </p:cNvPr>
          <p:cNvSpPr txBox="1"/>
          <p:nvPr/>
        </p:nvSpPr>
        <p:spPr>
          <a:xfrm>
            <a:off x="5732206" y="4950200"/>
            <a:ext cx="602717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72432"/>
                </a:solidFill>
              </a:rPr>
              <a:t>Suggest they attend training: Judge or 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772432"/>
                </a:solidFill>
              </a:rPr>
              <a:t>Zoom Contest Training</a:t>
            </a:r>
          </a:p>
          <a:p>
            <a:pPr algn="ctr"/>
            <a:r>
              <a:rPr lang="en-US" sz="2800" b="1" dirty="0">
                <a:solidFill>
                  <a:srgbClr val="772432"/>
                </a:solidFill>
              </a:rPr>
              <a:t>See </a:t>
            </a:r>
            <a:r>
              <a:rPr lang="en-US" sz="2800" b="1" dirty="0">
                <a:solidFill>
                  <a:srgbClr val="772432"/>
                </a:solidFill>
                <a:hlinkClick r:id="rId2"/>
              </a:rPr>
              <a:t>D7 Event Calendar </a:t>
            </a:r>
            <a:r>
              <a:rPr lang="en-US" sz="2800" b="1" dirty="0">
                <a:solidFill>
                  <a:srgbClr val="772432"/>
                </a:solidFill>
              </a:rPr>
              <a:t>for listing</a:t>
            </a:r>
          </a:p>
        </p:txBody>
      </p:sp>
    </p:spTree>
    <p:extLst>
      <p:ext uri="{BB962C8B-B14F-4D97-AF65-F5344CB8AC3E}">
        <p14:creationId xmlns:p14="http://schemas.microsoft.com/office/powerpoint/2010/main" val="371689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Contest Staff Briefings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AD61890-6DBB-EFA7-1D24-241A57967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291198"/>
            <a:ext cx="10941424" cy="5452502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4165"/>
                </a:solidFill>
              </a:rPr>
              <a:t>Strongly suggest to schedule briefings BEFORE the day of the contest (Area, Division &amp; District contests)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Judges (briefed separately from other functionaries)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Tiebreaking Judge (solo briefing)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SAA, Timers &amp; Ballot Counters </a:t>
            </a:r>
            <a:r>
              <a:rPr lang="en-US" sz="2600" dirty="0">
                <a:solidFill>
                  <a:srgbClr val="004165"/>
                </a:solidFill>
              </a:rPr>
              <a:t>(briefed by Chief Judge/D7 Zoom Chair)</a:t>
            </a:r>
          </a:p>
          <a:p>
            <a:pPr marL="1371600" lvl="2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4165"/>
                </a:solidFill>
              </a:rPr>
              <a:t>Division/District Contests – SAA, Timer w/ Lights and Ballot Counter #1 are zoom qualified </a:t>
            </a: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E6B3F-457A-C014-C7F8-E70F0412919C}"/>
              </a:ext>
            </a:extLst>
          </p:cNvPr>
          <p:cNvSpPr txBox="1"/>
          <p:nvPr/>
        </p:nvSpPr>
        <p:spPr>
          <a:xfrm>
            <a:off x="1574800" y="5943600"/>
            <a:ext cx="947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72432"/>
                </a:solidFill>
              </a:rPr>
              <a:t>Typically, Contest Chair briefs the Contestants</a:t>
            </a:r>
          </a:p>
        </p:txBody>
      </p:sp>
    </p:spTree>
    <p:extLst>
      <p:ext uri="{BB962C8B-B14F-4D97-AF65-F5344CB8AC3E}">
        <p14:creationId xmlns:p14="http://schemas.microsoft.com/office/powerpoint/2010/main" val="271489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27C5A-4F75-7721-FE9E-3FD13AC425C9}"/>
              </a:ext>
            </a:extLst>
          </p:cNvPr>
          <p:cNvSpPr txBox="1"/>
          <p:nvPr/>
        </p:nvSpPr>
        <p:spPr>
          <a:xfrm>
            <a:off x="1625174" y="1183341"/>
            <a:ext cx="87002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Role, Rules &amp; Paperwork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Teamwork Makes the Dreamwork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It’s All About the Briefing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It’s Finally Here: Contest Day 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Ballot Scoring, Counting and More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Q&amp;A</a:t>
            </a:r>
          </a:p>
          <a:p>
            <a:pPr marL="571500" indent="-571500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3600" dirty="0">
                <a:solidFill>
                  <a:srgbClr val="004165"/>
                </a:solidFill>
                <a:cs typeface="Arial" panose="020B0604020202020204" pitchFamily="34" charset="0"/>
              </a:rPr>
              <a:t>Available Resources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1C06F-3CF8-D973-FADB-E594FAE19E95}"/>
              </a:ext>
            </a:extLst>
          </p:cNvPr>
          <p:cNvSpPr txBox="1">
            <a:spLocks/>
          </p:cNvSpPr>
          <p:nvPr/>
        </p:nvSpPr>
        <p:spPr>
          <a:xfrm>
            <a:off x="1268506" y="0"/>
            <a:ext cx="9144000" cy="1062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416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9176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9E5D-DF74-17DC-BAEC-278EB9BE54D5}"/>
              </a:ext>
            </a:extLst>
          </p:cNvPr>
          <p:cNvSpPr txBox="1">
            <a:spLocks/>
          </p:cNvSpPr>
          <p:nvPr/>
        </p:nvSpPr>
        <p:spPr>
          <a:xfrm>
            <a:off x="1104656" y="76985"/>
            <a:ext cx="10941424" cy="106259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4165"/>
                </a:solidFill>
              </a:rPr>
              <a:t>Contest Judge Briefings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5CB8F6-2052-1985-23E1-1AD8E017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291198"/>
            <a:ext cx="10941424" cy="5452502"/>
          </a:xfrm>
        </p:spPr>
        <p:txBody>
          <a:bodyPr/>
          <a:lstStyle/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Request missing Judge’s Eligibility &amp; Code of Ethics forms (1170)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Review rules &amp; contest standards: “Speaking Area”, “Originality”, “Technical Difficulty”, “Timing”, etc. 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Discuss the protocol and handling of protests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Explain voting / completing the Ballot</a:t>
            </a:r>
          </a:p>
          <a:p>
            <a:pPr marL="914400"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Provide the Speaking Order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EF21E-0CBF-4A53-B48A-3F17E58489B8}"/>
              </a:ext>
            </a:extLst>
          </p:cNvPr>
          <p:cNvSpPr txBox="1"/>
          <p:nvPr/>
        </p:nvSpPr>
        <p:spPr>
          <a:xfrm>
            <a:off x="1574800" y="5943600"/>
            <a:ext cx="947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72432"/>
                </a:solidFill>
                <a:highlight>
                  <a:srgbClr val="FFFF00"/>
                </a:highlight>
              </a:rPr>
              <a:t>Sample Chief Judge Briefing Script</a:t>
            </a:r>
          </a:p>
        </p:txBody>
      </p:sp>
    </p:spTree>
    <p:extLst>
      <p:ext uri="{BB962C8B-B14F-4D97-AF65-F5344CB8AC3E}">
        <p14:creationId xmlns:p14="http://schemas.microsoft.com/office/powerpoint/2010/main" val="390319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6C3497-F309-78C6-48C7-E00EEC971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78" y="0"/>
            <a:ext cx="9144000" cy="1646592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Judge’s Eligibility &amp;</a:t>
            </a:r>
            <a:br>
              <a:rPr lang="en-US" sz="5400" b="1" dirty="0">
                <a:solidFill>
                  <a:srgbClr val="004165"/>
                </a:solidFill>
              </a:rPr>
            </a:br>
            <a:r>
              <a:rPr lang="en-US" sz="5400" b="1" dirty="0">
                <a:solidFill>
                  <a:srgbClr val="004165"/>
                </a:solidFill>
              </a:rPr>
              <a:t>Code of Ethics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FBC32-B16C-C15E-378F-34EFAF02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01" y="174812"/>
            <a:ext cx="5012391" cy="668318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89FB56B-816E-94D3-3791-98407520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479" y="2407025"/>
            <a:ext cx="5936097" cy="3160058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4165"/>
                </a:solidFill>
              </a:rPr>
              <a:t>Per Contest</a:t>
            </a:r>
            <a:r>
              <a:rPr lang="en-US" sz="2800" dirty="0">
                <a:solidFill>
                  <a:srgbClr val="004165"/>
                </a:solidFill>
              </a:rPr>
              <a:t>, Judges must complete the Judge’s Certification of Eligibility and Code of Ethics form and return to the Chief Judge prior to the contest date.  </a:t>
            </a:r>
          </a:p>
          <a:p>
            <a:pPr lvl="1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1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Protest Too Much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A8DC4-EB54-D075-9534-FF97E7B7B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417" y="4744005"/>
            <a:ext cx="3378187" cy="18016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F846D9C-E4F3-91A8-EA51-9EFBB702F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187289"/>
            <a:ext cx="10564906" cy="4650428"/>
          </a:xfrm>
        </p:spPr>
        <p:txBody>
          <a:bodyPr/>
          <a:lstStyle/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Only made by judges &amp; contestants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b="0" i="0" dirty="0">
                <a:solidFill>
                  <a:srgbClr val="004165"/>
                </a:solidFill>
                <a:effectLst/>
              </a:rPr>
              <a:t>If question regarding originality or eligibility, don’t allow to affect </a:t>
            </a:r>
            <a:r>
              <a:rPr lang="en-US" sz="3600" dirty="0">
                <a:solidFill>
                  <a:srgbClr val="004165"/>
                </a:solidFill>
              </a:rPr>
              <a:t>your </a:t>
            </a:r>
            <a:r>
              <a:rPr lang="en-US" sz="3600" b="0" i="0" dirty="0">
                <a:solidFill>
                  <a:srgbClr val="004165"/>
                </a:solidFill>
                <a:effectLst/>
              </a:rPr>
              <a:t>scoring of the speech</a:t>
            </a:r>
            <a:endParaRPr lang="en-US" sz="3600" dirty="0">
              <a:solidFill>
                <a:srgbClr val="004165"/>
              </a:solidFill>
            </a:endParaRPr>
          </a:p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Lodged with Chief Judge or Contest Chair</a:t>
            </a:r>
          </a:p>
          <a:p>
            <a:pPr marL="1028700" lvl="1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4165"/>
                </a:solidFill>
              </a:rPr>
              <a:t>Must be made before winner announcement</a:t>
            </a:r>
          </a:p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Contest Chair to notify disqualification</a:t>
            </a:r>
          </a:p>
        </p:txBody>
      </p:sp>
    </p:spTree>
    <p:extLst>
      <p:ext uri="{BB962C8B-B14F-4D97-AF65-F5344CB8AC3E}">
        <p14:creationId xmlns:p14="http://schemas.microsoft.com/office/powerpoint/2010/main" val="86737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You’re Disqualified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E42459-E0AE-5301-FFBE-3F7D5E8C8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047" y="1397825"/>
            <a:ext cx="10564906" cy="5123746"/>
          </a:xfrm>
        </p:spPr>
        <p:txBody>
          <a:bodyPr/>
          <a:lstStyle/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Violating eligibility rules</a:t>
            </a:r>
          </a:p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Violating originality rules</a:t>
            </a:r>
          </a:p>
          <a:p>
            <a:pPr marL="1028700" lvl="1" indent="-571500" algn="l">
              <a:lnSpc>
                <a:spcPct val="12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4165"/>
                </a:solidFill>
              </a:rPr>
              <a:t>&gt; 25% quoting or paraphrasing</a:t>
            </a:r>
          </a:p>
          <a:p>
            <a:pPr marL="1028700" lvl="1" indent="-571500" algn="l">
              <a:lnSpc>
                <a:spcPct val="12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4165"/>
                </a:solidFill>
              </a:rPr>
              <a:t>Failing to provide reference</a:t>
            </a:r>
          </a:p>
          <a:p>
            <a:pPr marL="1028700" lvl="1" indent="-571500" algn="l">
              <a:lnSpc>
                <a:spcPct val="12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4165"/>
                </a:solidFill>
              </a:rPr>
              <a:t>referencing other person’s content</a:t>
            </a:r>
          </a:p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Speaking under or over time</a:t>
            </a:r>
          </a:p>
          <a:p>
            <a:pPr marL="571500" indent="-5715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4165"/>
                </a:solidFill>
              </a:rPr>
              <a:t>Referencing another speaker during your speech</a:t>
            </a:r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E276A15E-FD90-886D-843E-440D2688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93" y="665859"/>
            <a:ext cx="2215148" cy="22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A8DA158-4A17-D404-5CD3-2DC79BDB2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513114"/>
            <a:ext cx="11048178" cy="5132668"/>
          </a:xfrm>
        </p:spPr>
        <p:txBody>
          <a:bodyPr/>
          <a:lstStyle/>
          <a:p>
            <a:pPr marL="461963" lvl="1" indent="-461963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Schedule &amp; attend a contest run through with Contest Chair, Toastmaster, Zoom Team, Timer w/ Lights, and SAA</a:t>
            </a:r>
          </a:p>
          <a:p>
            <a:pPr marL="461963" lvl="1" indent="-461963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Send the list of officials with contact information (email and telephone number) to ZML / Zoom Admission Master (</a:t>
            </a:r>
            <a:r>
              <a:rPr lang="en-US" sz="2800" u="sng" dirty="0">
                <a:solidFill>
                  <a:srgbClr val="772432"/>
                </a:solidFill>
              </a:rPr>
              <a:t>do not share</a:t>
            </a:r>
            <a:r>
              <a:rPr lang="en-US" sz="2800" dirty="0">
                <a:solidFill>
                  <a:srgbClr val="004165"/>
                </a:solidFill>
              </a:rPr>
              <a:t>)</a:t>
            </a:r>
          </a:p>
          <a:p>
            <a:pPr marL="461963" lvl="1" indent="-461963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Send contest script to Contest officials &amp; ZML</a:t>
            </a:r>
          </a:p>
          <a:p>
            <a:pPr marL="461963" lvl="1" indent="-461963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Review the contest script </a:t>
            </a:r>
          </a:p>
          <a:p>
            <a:pPr marL="461963" lvl="1" indent="-46196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Send email reminder with contest zoom link and</a:t>
            </a:r>
          </a:p>
          <a:p>
            <a:pPr marL="461963" lvl="1" indent="-461963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	sign in times</a:t>
            </a:r>
          </a:p>
          <a:p>
            <a:pPr marL="469900" lvl="1" algn="l">
              <a:lnSpc>
                <a:spcPct val="100000"/>
              </a:lnSpc>
              <a:spcBef>
                <a:spcPts val="960"/>
              </a:spcBef>
              <a:buClr>
                <a:srgbClr val="0A072D"/>
              </a:buClr>
              <a:tabLst>
                <a:tab pos="698500" algn="l"/>
              </a:tabLst>
            </a:pP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Prior to Contest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157FA-87EA-4F01-B92C-685643AB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3" y="4018095"/>
            <a:ext cx="3135085" cy="26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Contest Day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12BAEC-8A16-61A4-D083-2D44A410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213" y="1185690"/>
            <a:ext cx="10941424" cy="5452502"/>
          </a:xfrm>
        </p:spPr>
        <p:txBody>
          <a:bodyPr/>
          <a:lstStyle/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Log in early to check in with Contest Chair &amp; Contest Toastmaster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Test audio and video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Visit Judge’s ‘Green Room’ to answer any last-minute questions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Ensure all officials are present / Contact anyone missing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Follow script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Acknowledge officials have been briefed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Monitor Timer w/ Lights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Ensure protocols are followed</a:t>
            </a:r>
            <a:endParaRPr lang="en-US"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0143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D99384-E229-B0CB-6FDD-0DEAE5975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53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Completing Your Ballot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31AD69-4022-0124-7E2A-E23DCB64B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53" y="4259531"/>
            <a:ext cx="10722973" cy="2437653"/>
          </a:xfrm>
        </p:spPr>
        <p:txBody>
          <a:bodyPr/>
          <a:lstStyle/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Rank the top 3 contestants</a:t>
            </a:r>
          </a:p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No ties (if a tie, review notes &amp; decide rank before completing ballot)</a:t>
            </a:r>
          </a:p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Valid ballots </a:t>
            </a:r>
            <a:r>
              <a:rPr lang="en-US" sz="2800" b="1" u="sng" dirty="0">
                <a:solidFill>
                  <a:srgbClr val="004165"/>
                </a:solidFill>
              </a:rPr>
              <a:t>must be </a:t>
            </a:r>
            <a:r>
              <a:rPr lang="en-US" sz="2800" dirty="0">
                <a:solidFill>
                  <a:srgbClr val="004165"/>
                </a:solidFill>
              </a:rPr>
              <a:t>signed, and name printed</a:t>
            </a:r>
          </a:p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Show only bottom of ballot to the Ballot Counters and Chief Judge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623FED-19E4-E048-65F8-AA20DB1C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53" y="1265226"/>
            <a:ext cx="10996108" cy="28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51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045816-0E67-576B-4E3E-F0C110E1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52" y="1327370"/>
            <a:ext cx="10910698" cy="29623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8BD7E3B-D7FA-5292-7B4A-E58144753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852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Tiebreaking Judge Ballot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25AEE02-4DB6-6D02-CF7F-20F2F9D1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953" y="4704031"/>
            <a:ext cx="10722973" cy="2437653"/>
          </a:xfrm>
        </p:spPr>
        <p:txBody>
          <a:bodyPr/>
          <a:lstStyle/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Must rank </a:t>
            </a:r>
            <a:r>
              <a:rPr lang="en-US" sz="2800" b="1" u="sng" dirty="0">
                <a:solidFill>
                  <a:srgbClr val="FF0000"/>
                </a:solidFill>
              </a:rPr>
              <a:t>ALL</a:t>
            </a:r>
            <a:r>
              <a:rPr lang="en-US" sz="2800" dirty="0">
                <a:solidFill>
                  <a:srgbClr val="004165"/>
                </a:solidFill>
              </a:rPr>
              <a:t> contestants, not just the top 3</a:t>
            </a:r>
          </a:p>
          <a:p>
            <a:pPr marL="514350" indent="-51435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Tie breaker ballot will not be viewed or counted,</a:t>
            </a:r>
            <a:r>
              <a:rPr lang="en-US" sz="2800" b="1" u="sng" dirty="0">
                <a:solidFill>
                  <a:srgbClr val="004165"/>
                </a:solidFill>
              </a:rPr>
              <a:t> UNLESS </a:t>
            </a:r>
            <a:r>
              <a:rPr lang="en-US" sz="2800" dirty="0">
                <a:solidFill>
                  <a:srgbClr val="004165"/>
                </a:solidFill>
              </a:rPr>
              <a:t>after counting the voting judges ballots there is a </a:t>
            </a:r>
            <a:r>
              <a:rPr lang="en-US" sz="2800" b="1" u="sng" dirty="0">
                <a:solidFill>
                  <a:srgbClr val="004165"/>
                </a:solidFill>
              </a:rPr>
              <a:t>TIE</a:t>
            </a:r>
            <a:r>
              <a:rPr lang="en-US" sz="2800" dirty="0">
                <a:solidFill>
                  <a:srgbClr val="004165"/>
                </a:solidFill>
              </a:rPr>
              <a:t>.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Ballot Counting Protocol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28529FD2-ED02-28BE-128B-0BBAC5EC38EB}"/>
              </a:ext>
            </a:extLst>
          </p:cNvPr>
          <p:cNvPicPr/>
          <p:nvPr/>
        </p:nvPicPr>
        <p:blipFill rotWithShape="1">
          <a:blip r:embed="rId2" cstate="print"/>
          <a:srcRect l="-752" t="14196" r="13528" b="13255"/>
          <a:stretch/>
        </p:blipFill>
        <p:spPr>
          <a:xfrm>
            <a:off x="6553200" y="1670537"/>
            <a:ext cx="5158154" cy="360484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B74E5539-5C97-8759-1D44-302045467C90}"/>
              </a:ext>
            </a:extLst>
          </p:cNvPr>
          <p:cNvSpPr txBox="1"/>
          <p:nvPr/>
        </p:nvSpPr>
        <p:spPr>
          <a:xfrm>
            <a:off x="1140722" y="1887021"/>
            <a:ext cx="5152264" cy="25097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240029" algn="ctr">
              <a:lnSpc>
                <a:spcPct val="11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  <a:cs typeface="Gill Sans MT"/>
              </a:rPr>
              <a:t>What</a:t>
            </a:r>
            <a:r>
              <a:rPr sz="3600" spc="-60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happens</a:t>
            </a:r>
            <a:r>
              <a:rPr sz="3600" spc="-65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in</a:t>
            </a:r>
            <a:r>
              <a:rPr sz="3600" spc="-65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the</a:t>
            </a:r>
            <a:r>
              <a:rPr sz="3600" spc="-60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spc="-10" dirty="0">
                <a:solidFill>
                  <a:srgbClr val="585858"/>
                </a:solidFill>
                <a:cs typeface="Gill Sans MT"/>
              </a:rPr>
              <a:t>ballot-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counting</a:t>
            </a:r>
            <a:r>
              <a:rPr sz="3600" spc="-90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spc="-10" dirty="0">
                <a:solidFill>
                  <a:srgbClr val="585858"/>
                </a:solidFill>
                <a:cs typeface="Gill Sans MT"/>
              </a:rPr>
              <a:t>room…</a:t>
            </a:r>
            <a:endParaRPr sz="3600" dirty="0">
              <a:cs typeface="Gill Sans MT"/>
            </a:endParaRPr>
          </a:p>
          <a:p>
            <a:pPr marL="12065" marR="5080" algn="ctr">
              <a:lnSpc>
                <a:spcPct val="110100"/>
              </a:lnSpc>
              <a:spcBef>
                <a:spcPts val="690"/>
              </a:spcBef>
            </a:pPr>
            <a:r>
              <a:rPr sz="3600" spc="-65" dirty="0">
                <a:solidFill>
                  <a:srgbClr val="585858"/>
                </a:solidFill>
                <a:cs typeface="Gill Sans MT"/>
              </a:rPr>
              <a:t>…</a:t>
            </a:r>
            <a:r>
              <a:rPr sz="3600" b="1" i="1" spc="-65" dirty="0">
                <a:solidFill>
                  <a:srgbClr val="585858"/>
                </a:solidFill>
                <a:cs typeface="Gill Sans MT"/>
              </a:rPr>
              <a:t>STAYS</a:t>
            </a:r>
            <a:r>
              <a:rPr sz="3600" b="1" i="1" spc="-20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in</a:t>
            </a:r>
            <a:r>
              <a:rPr sz="3600" spc="-50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dirty="0">
                <a:solidFill>
                  <a:srgbClr val="585858"/>
                </a:solidFill>
                <a:cs typeface="Gill Sans MT"/>
              </a:rPr>
              <a:t>the</a:t>
            </a:r>
            <a:r>
              <a:rPr sz="3600" spc="-45" dirty="0">
                <a:solidFill>
                  <a:srgbClr val="585858"/>
                </a:solidFill>
                <a:cs typeface="Gill Sans MT"/>
              </a:rPr>
              <a:t> </a:t>
            </a:r>
            <a:r>
              <a:rPr sz="3600" spc="-20" dirty="0">
                <a:solidFill>
                  <a:srgbClr val="585858"/>
                </a:solidFill>
                <a:cs typeface="Gill Sans MT"/>
              </a:rPr>
              <a:t>ballot-</a:t>
            </a:r>
            <a:r>
              <a:rPr sz="3600" spc="-10" dirty="0">
                <a:solidFill>
                  <a:srgbClr val="585858"/>
                </a:solidFill>
                <a:cs typeface="Gill Sans MT"/>
              </a:rPr>
              <a:t>counting room.</a:t>
            </a:r>
            <a:endParaRPr sz="3600" dirty="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1329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Check for Time Disqualifications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70C286F-7BA2-13A0-D9A5-E7543567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041" y="1236517"/>
            <a:ext cx="10941424" cy="5298093"/>
          </a:xfrm>
        </p:spPr>
        <p:txBody>
          <a:bodyPr/>
          <a:lstStyle/>
          <a:p>
            <a:pPr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Timer w/ Lights and Timer #2 moved to the Chief Judge BOR to show Time Record Sheet 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Humorous Speech &amp; International Speech timing (5-7 mins):</a:t>
            </a:r>
          </a:p>
          <a:p>
            <a:pPr marL="457200" lvl="2" algn="l">
              <a:lnSpc>
                <a:spcPct val="12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800" u="sng" dirty="0">
                <a:solidFill>
                  <a:srgbClr val="004165"/>
                </a:solidFill>
              </a:rPr>
              <a:t>Qualify</a:t>
            </a:r>
            <a:r>
              <a:rPr lang="en-US" sz="2800" dirty="0">
                <a:solidFill>
                  <a:srgbClr val="004165"/>
                </a:solidFill>
              </a:rPr>
              <a:t>:   </a:t>
            </a:r>
          </a:p>
          <a:p>
            <a:pPr marL="457200" lvl="2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4165"/>
                </a:solidFill>
              </a:rPr>
              <a:t>&gt; 4 min 30 sec </a:t>
            </a:r>
          </a:p>
          <a:p>
            <a:pPr marL="457200" lvl="2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4165"/>
                </a:solidFill>
              </a:rPr>
              <a:t>&lt; 7 min 30 sec</a:t>
            </a:r>
          </a:p>
          <a:p>
            <a:pPr marL="457200" lvl="2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2800" dirty="0">
              <a:solidFill>
                <a:srgbClr val="004165"/>
              </a:solidFill>
            </a:endParaRPr>
          </a:p>
          <a:p>
            <a:pPr marL="457200" lvl="2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Upload Time Sheet in Chat to Chief Judge</a:t>
            </a:r>
          </a:p>
          <a:p>
            <a:pPr marL="457200" lvl="2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rgbClr val="00416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5DD8E-4BFA-57DA-3554-1111F1945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08" y="2878943"/>
            <a:ext cx="6000064" cy="28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2362-1B68-4AF8-21FC-52BB09291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91440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Chief Judge’s 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5E20-08B9-EB41-1DF0-253848DB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351" y="1616491"/>
            <a:ext cx="9284898" cy="4612261"/>
          </a:xfrm>
        </p:spPr>
        <p:txBody>
          <a:bodyPr/>
          <a:lstStyle/>
          <a:p>
            <a:pPr marL="342900" indent="-3429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Ensures contest protocol is always followed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Appoints Voting Judges, Ballot Counters and Timers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Ensure contest officials understand their roles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Supervise collection and counting of ballots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Verify results and deliver to Contest Chair</a:t>
            </a:r>
          </a:p>
          <a:p>
            <a:pPr lvl="1" algn="l"/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91A43-2FD2-9DA9-495B-656187D05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-13166"/>
            <a:ext cx="2157884" cy="27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Show Me Your Vote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70C286F-7BA2-13A0-D9A5-E7543567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432742"/>
            <a:ext cx="10800747" cy="5425258"/>
          </a:xfrm>
        </p:spPr>
        <p:txBody>
          <a:bodyPr/>
          <a:lstStyle/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Following final speaker, Judges are moved to the Judge’s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4165"/>
                </a:solidFill>
              </a:rPr>
              <a:t>BOR to finalize their ballot</a:t>
            </a:r>
          </a:p>
          <a:p>
            <a:pPr lvl="1" indent="-4572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Raise hand when ballot complete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SAA to move Judges 1 by 1 to the Chief Judge’s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4165"/>
                </a:solidFill>
              </a:rPr>
              <a:t>BOR to show ballot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</a:rPr>
              <a:t>Following ballot reveal, Ballot Counter #1 to move Judge back to Main Session </a:t>
            </a:r>
          </a:p>
          <a:p>
            <a:pPr lvl="1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US" sz="3200" dirty="0">
              <a:solidFill>
                <a:srgbClr val="004165"/>
              </a:solidFill>
            </a:endParaRPr>
          </a:p>
          <a:p>
            <a:pPr marL="457200" lvl="2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rgbClr val="00416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75D32-70CE-E867-B44A-7807D9D0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825" y="2036890"/>
            <a:ext cx="2310458" cy="23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2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Checking the Ballot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64E54-8BAA-081D-1BA8-E1DB7D52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53" y="1214712"/>
            <a:ext cx="10996108" cy="28927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BF8F5E0-2E9B-7C34-351E-D6994E674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53" y="4259531"/>
            <a:ext cx="10722973" cy="2437653"/>
          </a:xfrm>
        </p:spPr>
        <p:txBody>
          <a:bodyPr/>
          <a:lstStyle/>
          <a:p>
            <a:pPr marL="342900" algn="l"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Rank only top 3 contestants</a:t>
            </a:r>
          </a:p>
          <a:p>
            <a:pPr marL="342900" algn="l"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No ties (if a tie, review notes &amp; decide rank before completing ballot)</a:t>
            </a:r>
          </a:p>
          <a:p>
            <a:pPr marL="342900" algn="l"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Valid ballots </a:t>
            </a:r>
            <a:r>
              <a:rPr lang="en-US" sz="2800" b="1" u="sng" dirty="0">
                <a:solidFill>
                  <a:srgbClr val="004165"/>
                </a:solidFill>
              </a:rPr>
              <a:t>must be </a:t>
            </a:r>
            <a:r>
              <a:rPr lang="en-US" sz="2800" dirty="0">
                <a:solidFill>
                  <a:srgbClr val="004165"/>
                </a:solidFill>
              </a:rPr>
              <a:t>signed, and name printed</a:t>
            </a:r>
          </a:p>
          <a:p>
            <a:pPr marL="342900" algn="l"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Show only bottom of ballot to the Ballot Counters and Chief Judge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AF06F-45AF-F262-40FA-9E678F7D2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5" y="4478466"/>
            <a:ext cx="238158" cy="228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9F7CF-7EDB-B511-674A-570800BA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5" y="4988144"/>
            <a:ext cx="238158" cy="228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9923D-09D0-1CF6-4C3C-6F0008949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5" y="6027735"/>
            <a:ext cx="238158" cy="22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237F6-6B6B-B673-F44D-C02AE1A1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" y="5528972"/>
            <a:ext cx="238158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22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Time to Count the Ballots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11190-0381-4EB7-77C2-7C87E917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1123215"/>
            <a:ext cx="4660583" cy="5634100"/>
          </a:xfrm>
        </p:spPr>
        <p:txBody>
          <a:bodyPr/>
          <a:lstStyle/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Ballot Counter #1 &amp; #2 along with Chief Judge moved to CJ BOR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1 by 1 SAA moves Judges into CJ BOR to show bottom of ballot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Ballot Counter #1 &amp; #2 write down 1</a:t>
            </a:r>
            <a:r>
              <a:rPr lang="en-US" sz="2800" baseline="30000" dirty="0">
                <a:solidFill>
                  <a:srgbClr val="004165"/>
                </a:solidFill>
              </a:rPr>
              <a:t>st</a:t>
            </a:r>
            <a:r>
              <a:rPr lang="en-US" sz="2800" dirty="0">
                <a:solidFill>
                  <a:srgbClr val="004165"/>
                </a:solidFill>
              </a:rPr>
              <a:t> (3 points), 2</a:t>
            </a:r>
            <a:r>
              <a:rPr lang="en-US" sz="2800" baseline="30000" dirty="0">
                <a:solidFill>
                  <a:srgbClr val="004165"/>
                </a:solidFill>
              </a:rPr>
              <a:t>nd</a:t>
            </a:r>
            <a:r>
              <a:rPr lang="en-US" sz="2800" dirty="0">
                <a:solidFill>
                  <a:srgbClr val="004165"/>
                </a:solidFill>
              </a:rPr>
              <a:t> (2 points) and 3</a:t>
            </a:r>
            <a:r>
              <a:rPr lang="en-US" sz="2800" baseline="30000" dirty="0">
                <a:solidFill>
                  <a:srgbClr val="004165"/>
                </a:solidFill>
              </a:rPr>
              <a:t>rd</a:t>
            </a:r>
            <a:r>
              <a:rPr lang="en-US" sz="2800" dirty="0">
                <a:solidFill>
                  <a:srgbClr val="004165"/>
                </a:solidFill>
              </a:rPr>
              <a:t> (1 point)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Check against time disqualifications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5D91F3-3480-357F-0B0C-F5327951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14" y="1000823"/>
            <a:ext cx="6141646" cy="57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What if:  Time Disqualification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7B7FC-0BF1-E6F2-CABD-1B9B9D47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53" y="1062598"/>
            <a:ext cx="10003989" cy="47459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A992BE-B805-4F32-B9A3-E273523F6085}"/>
              </a:ext>
            </a:extLst>
          </p:cNvPr>
          <p:cNvSpPr/>
          <p:nvPr/>
        </p:nvSpPr>
        <p:spPr>
          <a:xfrm>
            <a:off x="3965928" y="4343399"/>
            <a:ext cx="7487314" cy="4052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17D8720-1784-117C-93FB-6D79396EC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027" y="5943598"/>
            <a:ext cx="9493500" cy="633847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Time &lt; 4 minutes 30 sec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6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F3795-28DE-0C92-5ADC-15F72387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1" y="688672"/>
            <a:ext cx="6794790" cy="61693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Result:  Vote Disregarded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A43FA5-E45C-A199-0449-1A024095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536" y="2930980"/>
            <a:ext cx="3910074" cy="138792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Disqualified contestant’s votes are disregarded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4165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4840BC-B852-8E99-8E0E-5374A4E59ED9}"/>
              </a:ext>
            </a:extLst>
          </p:cNvPr>
          <p:cNvCxnSpPr>
            <a:cxnSpLocks/>
          </p:cNvCxnSpPr>
          <p:nvPr/>
        </p:nvCxnSpPr>
        <p:spPr>
          <a:xfrm>
            <a:off x="10021594" y="1661690"/>
            <a:ext cx="0" cy="496771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0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ED4544-4805-7938-423A-278E1698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4" y="1008578"/>
            <a:ext cx="6433457" cy="58412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What if:  Tie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B20865-7E81-EFB0-2199-1995EDD9F151}"/>
              </a:ext>
            </a:extLst>
          </p:cNvPr>
          <p:cNvCxnSpPr>
            <a:cxnSpLocks/>
          </p:cNvCxnSpPr>
          <p:nvPr/>
        </p:nvCxnSpPr>
        <p:spPr>
          <a:xfrm>
            <a:off x="5710851" y="2171699"/>
            <a:ext cx="0" cy="460465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1BD4FE2-0FBD-F753-2C8E-0823DAC71E0D}"/>
              </a:ext>
            </a:extLst>
          </p:cNvPr>
          <p:cNvSpPr/>
          <p:nvPr/>
        </p:nvSpPr>
        <p:spPr>
          <a:xfrm>
            <a:off x="6467576" y="6368141"/>
            <a:ext cx="423478" cy="408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169FB3-40B8-D4DD-37AA-30C8BBF8A2A5}"/>
              </a:ext>
            </a:extLst>
          </p:cNvPr>
          <p:cNvSpPr/>
          <p:nvPr/>
        </p:nvSpPr>
        <p:spPr>
          <a:xfrm>
            <a:off x="4982689" y="6368141"/>
            <a:ext cx="423478" cy="408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5B231E6-6F35-069E-55C7-F0121665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601" y="2712255"/>
            <a:ext cx="3885378" cy="248792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165"/>
                </a:solidFill>
              </a:rPr>
              <a:t>With the disqualified contestant’s votes thrown out there is now a tie for Second Place</a:t>
            </a:r>
          </a:p>
        </p:txBody>
      </p:sp>
    </p:spTree>
    <p:extLst>
      <p:ext uri="{BB962C8B-B14F-4D97-AF65-F5344CB8AC3E}">
        <p14:creationId xmlns:p14="http://schemas.microsoft.com/office/powerpoint/2010/main" val="2153800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Result:  Tie Breaker Ballot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5B231E6-6F35-069E-55C7-F0121665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2978" y="5209758"/>
            <a:ext cx="8925403" cy="117444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4165"/>
                </a:solidFill>
              </a:rPr>
              <a:t>Tie Breaking Judge to the rescue!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D2D12-AB02-27AD-1F0C-3BEFCEFD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4" y="1648242"/>
            <a:ext cx="10451453" cy="2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What if:  Originality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03C90-A0D4-2D4E-8CAC-7B1E53C1B7EF}"/>
              </a:ext>
            </a:extLst>
          </p:cNvPr>
          <p:cNvSpPr txBox="1"/>
          <p:nvPr/>
        </p:nvSpPr>
        <p:spPr>
          <a:xfrm>
            <a:off x="1295400" y="1556115"/>
            <a:ext cx="10428514" cy="266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  <a:cs typeface="Gill Sans MT"/>
              </a:rPr>
              <a:t>Originality</a:t>
            </a:r>
            <a:r>
              <a:rPr lang="en-US" sz="2800" spc="-3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challenge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can</a:t>
            </a:r>
            <a:r>
              <a:rPr lang="en-US" sz="2800" spc="-3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be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made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spc="-50" dirty="0">
                <a:solidFill>
                  <a:srgbClr val="004165"/>
                </a:solidFill>
                <a:cs typeface="Gill Sans MT"/>
              </a:rPr>
              <a:t>ONLY</a:t>
            </a:r>
            <a:r>
              <a:rPr lang="en-US" sz="2800" spc="-4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by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a</a:t>
            </a:r>
            <a:r>
              <a:rPr lang="en-US" sz="2800" spc="-2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Judge</a:t>
            </a:r>
            <a:r>
              <a:rPr lang="en-US" sz="2800" spc="-3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or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Contestant</a:t>
            </a:r>
            <a:endParaRPr lang="en-US" sz="2800" dirty="0">
              <a:solidFill>
                <a:srgbClr val="004165"/>
              </a:solidFill>
              <a:cs typeface="Gill Sans MT"/>
            </a:endParaRP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  <a:cs typeface="Gill Sans MT"/>
              </a:rPr>
              <a:t>Challenger</a:t>
            </a:r>
            <a:r>
              <a:rPr lang="en-US" sz="2800" spc="-5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should</a:t>
            </a:r>
            <a:r>
              <a:rPr lang="en-US" sz="2800" spc="-2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be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prepared</a:t>
            </a:r>
            <a:r>
              <a:rPr lang="en-US" sz="2800" spc="-2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to</a:t>
            </a:r>
            <a:r>
              <a:rPr lang="en-US" sz="2800" spc="-2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offer</a:t>
            </a:r>
            <a:r>
              <a:rPr lang="en-US" sz="2800" spc="-3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evidence</a:t>
            </a:r>
            <a:endParaRPr lang="en-US" sz="2800" dirty="0">
              <a:solidFill>
                <a:srgbClr val="004165"/>
              </a:solidFill>
              <a:cs typeface="Gill Sans MT"/>
            </a:endParaRP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  <a:cs typeface="Gill Sans MT"/>
              </a:rPr>
              <a:t>Challenged</a:t>
            </a:r>
            <a:r>
              <a:rPr lang="en-US" sz="2800" spc="-3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Contestant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has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opportunity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to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respond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to</a:t>
            </a:r>
            <a:r>
              <a:rPr lang="en-US" sz="2800" spc="-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Judges</a:t>
            </a:r>
            <a:endParaRPr lang="en-US" sz="2800" dirty="0">
              <a:solidFill>
                <a:srgbClr val="004165"/>
              </a:solidFill>
              <a:cs typeface="Gill Sans MT"/>
            </a:endParaRP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  <a:cs typeface="Gill Sans MT"/>
              </a:rPr>
              <a:t>Judges</a:t>
            </a:r>
            <a:r>
              <a:rPr lang="en-US" sz="2800" spc="-3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vote</a:t>
            </a:r>
            <a:r>
              <a:rPr lang="en-US" sz="2800" spc="-4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on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whether</a:t>
            </a:r>
            <a:r>
              <a:rPr lang="en-US" sz="2800" spc="-35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dirty="0">
                <a:solidFill>
                  <a:srgbClr val="004165"/>
                </a:solidFill>
                <a:cs typeface="Gill Sans MT"/>
              </a:rPr>
              <a:t>to</a:t>
            </a:r>
            <a:r>
              <a:rPr lang="en-US" sz="2800" spc="-20" dirty="0">
                <a:solidFill>
                  <a:srgbClr val="004165"/>
                </a:solidFill>
                <a:cs typeface="Gill Sans MT"/>
              </a:rPr>
              <a:t> </a:t>
            </a:r>
            <a:r>
              <a:rPr lang="en-US" sz="2800" spc="-10" dirty="0">
                <a:solidFill>
                  <a:srgbClr val="004165"/>
                </a:solidFill>
                <a:cs typeface="Gill Sans MT"/>
              </a:rPr>
              <a:t>disqualify</a:t>
            </a:r>
            <a:endParaRPr lang="en-US" sz="2800" dirty="0">
              <a:solidFill>
                <a:srgbClr val="004165"/>
              </a:solidFill>
              <a:cs typeface="Gill Sans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8EFB2-F2BC-77D8-A35E-F835F333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548" y="3581400"/>
            <a:ext cx="2986610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74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Finalizing the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F956F-ED05-48A3-1BEE-CB6A6608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1842260"/>
            <a:ext cx="10941424" cy="36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Contest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15B20-3E23-3D8A-1698-302924A99A69}"/>
              </a:ext>
            </a:extLst>
          </p:cNvPr>
          <p:cNvSpPr txBox="1"/>
          <p:nvPr/>
        </p:nvSpPr>
        <p:spPr>
          <a:xfrm>
            <a:off x="1323895" y="1449862"/>
            <a:ext cx="10831286" cy="481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  <a:cs typeface="Gill Sans MT"/>
              </a:rPr>
              <a:t>Provide results to the Contest Chair ensuring in reverse order </a:t>
            </a: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  <a:cs typeface="Gill Sans MT"/>
              </a:rPr>
              <a:t>Chief Judge or Contest Chair prepares 1</a:t>
            </a:r>
            <a:r>
              <a:rPr lang="en-US" sz="3200" baseline="30000" dirty="0">
                <a:solidFill>
                  <a:srgbClr val="004165"/>
                </a:solidFill>
                <a:cs typeface="Gill Sans MT"/>
              </a:rPr>
              <a:t>st</a:t>
            </a:r>
            <a:r>
              <a:rPr lang="en-US" sz="3200" dirty="0">
                <a:solidFill>
                  <a:srgbClr val="004165"/>
                </a:solidFill>
                <a:cs typeface="Gill Sans MT"/>
              </a:rPr>
              <a:t>, 2</a:t>
            </a:r>
            <a:r>
              <a:rPr lang="en-US" sz="3200" baseline="30000" dirty="0">
                <a:solidFill>
                  <a:srgbClr val="004165"/>
                </a:solidFill>
                <a:cs typeface="Gill Sans MT"/>
              </a:rPr>
              <a:t>nd</a:t>
            </a:r>
            <a:r>
              <a:rPr lang="en-US" sz="3200" dirty="0">
                <a:solidFill>
                  <a:srgbClr val="004165"/>
                </a:solidFill>
                <a:cs typeface="Gill Sans MT"/>
              </a:rPr>
              <a:t> and 3</a:t>
            </a:r>
            <a:r>
              <a:rPr lang="en-US" sz="3200" baseline="30000" dirty="0">
                <a:solidFill>
                  <a:srgbClr val="004165"/>
                </a:solidFill>
                <a:cs typeface="Gill Sans MT"/>
              </a:rPr>
              <a:t>rd</a:t>
            </a:r>
            <a:r>
              <a:rPr lang="en-US" sz="3200" dirty="0">
                <a:solidFill>
                  <a:srgbClr val="004165"/>
                </a:solidFill>
                <a:cs typeface="Gill Sans MT"/>
              </a:rPr>
              <a:t> Certificates</a:t>
            </a: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  <a:cs typeface="Gill Sans MT"/>
              </a:rPr>
              <a:t>If possible, put together a slide deck with above certificates (and include photo of Division or District trophies) </a:t>
            </a:r>
          </a:p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200" dirty="0">
                <a:solidFill>
                  <a:srgbClr val="004165"/>
                </a:solidFill>
                <a:cs typeface="Gill Sans MT"/>
              </a:rPr>
              <a:t>Ensure the results are announced correctly and advise of next level Contest date (i.e., club contest – announce area date)</a:t>
            </a:r>
          </a:p>
        </p:txBody>
      </p:sp>
    </p:spTree>
    <p:extLst>
      <p:ext uri="{BB962C8B-B14F-4D97-AF65-F5344CB8AC3E}">
        <p14:creationId xmlns:p14="http://schemas.microsoft.com/office/powerpoint/2010/main" val="84195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Know the Rules!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8AABF-9255-328A-454C-6B18E2C5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36" y="1452432"/>
            <a:ext cx="2678388" cy="4453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9FDA7-E11F-FB87-9477-4A6173428839}"/>
              </a:ext>
            </a:extLst>
          </p:cNvPr>
          <p:cNvSpPr txBox="1"/>
          <p:nvPr/>
        </p:nvSpPr>
        <p:spPr>
          <a:xfrm>
            <a:off x="986526" y="5974697"/>
            <a:ext cx="3406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165"/>
                </a:solidFill>
                <a:hlinkClick r:id="rId3"/>
              </a:rPr>
              <a:t>2022 – 2023 Contest Rulebook</a:t>
            </a:r>
            <a:endParaRPr lang="en-US" sz="2000" b="1" dirty="0">
              <a:solidFill>
                <a:srgbClr val="00416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DD348D-A025-596C-A33D-69EB97F0F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59" y="2292596"/>
            <a:ext cx="3700882" cy="28419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640D69-2E7B-F9BB-F6E5-C8B111CB7B45}"/>
              </a:ext>
            </a:extLst>
          </p:cNvPr>
          <p:cNvSpPr txBox="1"/>
          <p:nvPr/>
        </p:nvSpPr>
        <p:spPr>
          <a:xfrm>
            <a:off x="4245559" y="5134557"/>
            <a:ext cx="384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5"/>
              </a:rPr>
              <a:t>2022-2023 Explanation of Changes</a:t>
            </a:r>
            <a:endParaRPr lang="en-US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AC35B-E123-31CD-17F6-A1CFC22B4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8733" y="1613797"/>
            <a:ext cx="3441804" cy="4131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A260F-64D7-50FF-E5D7-3163CC972878}"/>
              </a:ext>
            </a:extLst>
          </p:cNvPr>
          <p:cNvSpPr txBox="1"/>
          <p:nvPr/>
        </p:nvSpPr>
        <p:spPr>
          <a:xfrm>
            <a:off x="8232194" y="5906380"/>
            <a:ext cx="368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165"/>
                </a:solidFill>
                <a:hlinkClick r:id="rId7"/>
              </a:rPr>
              <a:t>2022-2023 Online &amp; Hybrid Speech Contest Best Practices</a:t>
            </a:r>
            <a:endParaRPr lang="en-US" b="1" dirty="0">
              <a:solidFill>
                <a:srgbClr val="004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44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After the Contest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15B20-3E23-3D8A-1698-302924A99A69}"/>
              </a:ext>
            </a:extLst>
          </p:cNvPr>
          <p:cNvSpPr txBox="1"/>
          <p:nvPr/>
        </p:nvSpPr>
        <p:spPr>
          <a:xfrm>
            <a:off x="1090673" y="996588"/>
            <a:ext cx="11218557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Take responsibility of </a:t>
            </a:r>
          </a:p>
          <a:p>
            <a:pPr marL="927100" lvl="1" indent="-457200">
              <a:buClr>
                <a:srgbClr val="0A072D"/>
              </a:buClr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Ballots</a:t>
            </a:r>
          </a:p>
          <a:p>
            <a:pPr marL="927100" lvl="1" indent="-457200">
              <a:buClr>
                <a:srgbClr val="0A072D"/>
              </a:buClr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Timer Reports</a:t>
            </a:r>
          </a:p>
          <a:p>
            <a:pPr marL="927100" lvl="1" indent="-457200">
              <a:buClr>
                <a:srgbClr val="0A072D"/>
              </a:buClr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Ballot Counter Sheets</a:t>
            </a:r>
          </a:p>
          <a:p>
            <a:pPr marL="927100" lvl="1" indent="-457200">
              <a:spcAft>
                <a:spcPts val="600"/>
              </a:spcAft>
              <a:buClr>
                <a:srgbClr val="0A072D"/>
              </a:buClr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Judge Eligibility Forms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Hold above until next-level contest is completed (Area, Division, District, etc.)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Send results to the next level Contest Chair (Area, Division, District, etc.)</a:t>
            </a:r>
          </a:p>
          <a:p>
            <a:pPr marL="469900" indent="-457200">
              <a:spcBef>
                <a:spcPts val="600"/>
              </a:spcBef>
              <a:spcAft>
                <a:spcPts val="600"/>
              </a:spcAft>
              <a:buClr>
                <a:srgbClr val="0A072D"/>
              </a:buClr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  <a:cs typeface="Gill Sans MT"/>
              </a:rPr>
              <a:t>Area &amp; Division Directors </a:t>
            </a:r>
            <a:r>
              <a:rPr lang="en-US" sz="3000">
                <a:solidFill>
                  <a:srgbClr val="004165"/>
                </a:solidFill>
                <a:cs typeface="Gill Sans MT"/>
              </a:rPr>
              <a:t>send the list </a:t>
            </a:r>
            <a:r>
              <a:rPr lang="en-US" sz="3000" dirty="0">
                <a:solidFill>
                  <a:srgbClr val="004165"/>
                </a:solidFill>
                <a:cs typeface="Gill Sans MT"/>
              </a:rPr>
              <a:t>of contest officials to chiefjudge@d7toasmasters.org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796F4F9F-1B98-DE95-2058-22149A003418}"/>
              </a:ext>
            </a:extLst>
          </p:cNvPr>
          <p:cNvGrpSpPr/>
          <p:nvPr/>
        </p:nvGrpSpPr>
        <p:grpSpPr>
          <a:xfrm>
            <a:off x="6972300" y="751548"/>
            <a:ext cx="4239164" cy="2677452"/>
            <a:chOff x="1185672" y="2286000"/>
            <a:chExt cx="5303520" cy="3537585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9E93C88-1B8D-2530-C8D7-20DDF920228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" y="2286000"/>
              <a:ext cx="5303520" cy="3537204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F047656-955C-A149-1181-7FF5355348B7}"/>
                </a:ext>
              </a:extLst>
            </p:cNvPr>
            <p:cNvSpPr/>
            <p:nvPr/>
          </p:nvSpPr>
          <p:spPr>
            <a:xfrm>
              <a:off x="1251204" y="2322576"/>
              <a:ext cx="1889760" cy="1774189"/>
            </a:xfrm>
            <a:custGeom>
              <a:avLst/>
              <a:gdLst/>
              <a:ahLst/>
              <a:cxnLst/>
              <a:rect l="l" t="t" r="r" b="b"/>
              <a:pathLst>
                <a:path w="1889760" h="1774189">
                  <a:moveTo>
                    <a:pt x="944880" y="0"/>
                  </a:moveTo>
                  <a:lnTo>
                    <a:pt x="894698" y="1229"/>
                  </a:lnTo>
                  <a:lnTo>
                    <a:pt x="845198" y="4877"/>
                  </a:lnTo>
                  <a:lnTo>
                    <a:pt x="796447" y="10881"/>
                  </a:lnTo>
                  <a:lnTo>
                    <a:pt x="748507" y="19181"/>
                  </a:lnTo>
                  <a:lnTo>
                    <a:pt x="701446" y="29716"/>
                  </a:lnTo>
                  <a:lnTo>
                    <a:pt x="655329" y="42423"/>
                  </a:lnTo>
                  <a:lnTo>
                    <a:pt x="610220" y="57242"/>
                  </a:lnTo>
                  <a:lnTo>
                    <a:pt x="566185" y="74111"/>
                  </a:lnTo>
                  <a:lnTo>
                    <a:pt x="523289" y="92969"/>
                  </a:lnTo>
                  <a:lnTo>
                    <a:pt x="481598" y="113755"/>
                  </a:lnTo>
                  <a:lnTo>
                    <a:pt x="441177" y="136407"/>
                  </a:lnTo>
                  <a:lnTo>
                    <a:pt x="402091" y="160864"/>
                  </a:lnTo>
                  <a:lnTo>
                    <a:pt x="364406" y="187065"/>
                  </a:lnTo>
                  <a:lnTo>
                    <a:pt x="328186" y="214948"/>
                  </a:lnTo>
                  <a:lnTo>
                    <a:pt x="293498" y="244453"/>
                  </a:lnTo>
                  <a:lnTo>
                    <a:pt x="260406" y="275517"/>
                  </a:lnTo>
                  <a:lnTo>
                    <a:pt x="228976" y="308080"/>
                  </a:lnTo>
                  <a:lnTo>
                    <a:pt x="199272" y="342080"/>
                  </a:lnTo>
                  <a:lnTo>
                    <a:pt x="171361" y="377456"/>
                  </a:lnTo>
                  <a:lnTo>
                    <a:pt x="145308" y="414146"/>
                  </a:lnTo>
                  <a:lnTo>
                    <a:pt x="121177" y="452090"/>
                  </a:lnTo>
                  <a:lnTo>
                    <a:pt x="99035" y="491226"/>
                  </a:lnTo>
                  <a:lnTo>
                    <a:pt x="78946" y="531492"/>
                  </a:lnTo>
                  <a:lnTo>
                    <a:pt x="60977" y="572827"/>
                  </a:lnTo>
                  <a:lnTo>
                    <a:pt x="45191" y="615171"/>
                  </a:lnTo>
                  <a:lnTo>
                    <a:pt x="31654" y="658461"/>
                  </a:lnTo>
                  <a:lnTo>
                    <a:pt x="20433" y="702637"/>
                  </a:lnTo>
                  <a:lnTo>
                    <a:pt x="11591" y="747637"/>
                  </a:lnTo>
                  <a:lnTo>
                    <a:pt x="5195" y="793399"/>
                  </a:lnTo>
                  <a:lnTo>
                    <a:pt x="1309" y="839863"/>
                  </a:lnTo>
                  <a:lnTo>
                    <a:pt x="0" y="886968"/>
                  </a:lnTo>
                  <a:lnTo>
                    <a:pt x="1309" y="934072"/>
                  </a:lnTo>
                  <a:lnTo>
                    <a:pt x="5195" y="980536"/>
                  </a:lnTo>
                  <a:lnTo>
                    <a:pt x="11591" y="1026298"/>
                  </a:lnTo>
                  <a:lnTo>
                    <a:pt x="20433" y="1071298"/>
                  </a:lnTo>
                  <a:lnTo>
                    <a:pt x="31654" y="1115474"/>
                  </a:lnTo>
                  <a:lnTo>
                    <a:pt x="45191" y="1158764"/>
                  </a:lnTo>
                  <a:lnTo>
                    <a:pt x="60977" y="1201108"/>
                  </a:lnTo>
                  <a:lnTo>
                    <a:pt x="78946" y="1242443"/>
                  </a:lnTo>
                  <a:lnTo>
                    <a:pt x="99035" y="1282709"/>
                  </a:lnTo>
                  <a:lnTo>
                    <a:pt x="121177" y="1321845"/>
                  </a:lnTo>
                  <a:lnTo>
                    <a:pt x="145308" y="1359789"/>
                  </a:lnTo>
                  <a:lnTo>
                    <a:pt x="171361" y="1396479"/>
                  </a:lnTo>
                  <a:lnTo>
                    <a:pt x="199272" y="1431855"/>
                  </a:lnTo>
                  <a:lnTo>
                    <a:pt x="228976" y="1465855"/>
                  </a:lnTo>
                  <a:lnTo>
                    <a:pt x="260406" y="1498418"/>
                  </a:lnTo>
                  <a:lnTo>
                    <a:pt x="293498" y="1529482"/>
                  </a:lnTo>
                  <a:lnTo>
                    <a:pt x="328186" y="1558987"/>
                  </a:lnTo>
                  <a:lnTo>
                    <a:pt x="364406" y="1586870"/>
                  </a:lnTo>
                  <a:lnTo>
                    <a:pt x="402091" y="1613071"/>
                  </a:lnTo>
                  <a:lnTo>
                    <a:pt x="441177" y="1637528"/>
                  </a:lnTo>
                  <a:lnTo>
                    <a:pt x="481598" y="1660180"/>
                  </a:lnTo>
                  <a:lnTo>
                    <a:pt x="523289" y="1680966"/>
                  </a:lnTo>
                  <a:lnTo>
                    <a:pt x="566185" y="1699824"/>
                  </a:lnTo>
                  <a:lnTo>
                    <a:pt x="610220" y="1716693"/>
                  </a:lnTo>
                  <a:lnTo>
                    <a:pt x="655329" y="1731512"/>
                  </a:lnTo>
                  <a:lnTo>
                    <a:pt x="701446" y="1744219"/>
                  </a:lnTo>
                  <a:lnTo>
                    <a:pt x="748507" y="1754754"/>
                  </a:lnTo>
                  <a:lnTo>
                    <a:pt x="796447" y="1763054"/>
                  </a:lnTo>
                  <a:lnTo>
                    <a:pt x="845198" y="1769058"/>
                  </a:lnTo>
                  <a:lnTo>
                    <a:pt x="894698" y="1772706"/>
                  </a:lnTo>
                  <a:lnTo>
                    <a:pt x="944880" y="1773936"/>
                  </a:lnTo>
                  <a:lnTo>
                    <a:pt x="995061" y="1772706"/>
                  </a:lnTo>
                  <a:lnTo>
                    <a:pt x="1044561" y="1769058"/>
                  </a:lnTo>
                  <a:lnTo>
                    <a:pt x="1093312" y="1763054"/>
                  </a:lnTo>
                  <a:lnTo>
                    <a:pt x="1141252" y="1754754"/>
                  </a:lnTo>
                  <a:lnTo>
                    <a:pt x="1188313" y="1744219"/>
                  </a:lnTo>
                  <a:lnTo>
                    <a:pt x="1234430" y="1731512"/>
                  </a:lnTo>
                  <a:lnTo>
                    <a:pt x="1279539" y="1716693"/>
                  </a:lnTo>
                  <a:lnTo>
                    <a:pt x="1323574" y="1699824"/>
                  </a:lnTo>
                  <a:lnTo>
                    <a:pt x="1366470" y="1680966"/>
                  </a:lnTo>
                  <a:lnTo>
                    <a:pt x="1408161" y="1660180"/>
                  </a:lnTo>
                  <a:lnTo>
                    <a:pt x="1448582" y="1637528"/>
                  </a:lnTo>
                  <a:lnTo>
                    <a:pt x="1487668" y="1613071"/>
                  </a:lnTo>
                  <a:lnTo>
                    <a:pt x="1525353" y="1586870"/>
                  </a:lnTo>
                  <a:lnTo>
                    <a:pt x="1561573" y="1558987"/>
                  </a:lnTo>
                  <a:lnTo>
                    <a:pt x="1596261" y="1529482"/>
                  </a:lnTo>
                  <a:lnTo>
                    <a:pt x="1629353" y="1498418"/>
                  </a:lnTo>
                  <a:lnTo>
                    <a:pt x="1660783" y="1465855"/>
                  </a:lnTo>
                  <a:lnTo>
                    <a:pt x="1682433" y="1441074"/>
                  </a:lnTo>
                  <a:lnTo>
                    <a:pt x="962052" y="1441074"/>
                  </a:lnTo>
                  <a:lnTo>
                    <a:pt x="914795" y="1440619"/>
                  </a:lnTo>
                  <a:lnTo>
                    <a:pt x="867685" y="1436866"/>
                  </a:lnTo>
                  <a:lnTo>
                    <a:pt x="820941" y="1429815"/>
                  </a:lnTo>
                  <a:lnTo>
                    <a:pt x="774781" y="1419468"/>
                  </a:lnTo>
                  <a:lnTo>
                    <a:pt x="729423" y="1405829"/>
                  </a:lnTo>
                  <a:lnTo>
                    <a:pt x="685085" y="1388898"/>
                  </a:lnTo>
                  <a:lnTo>
                    <a:pt x="641985" y="1368679"/>
                  </a:lnTo>
                  <a:lnTo>
                    <a:pt x="599347" y="1344600"/>
                  </a:lnTo>
                  <a:lnTo>
                    <a:pt x="559638" y="1317911"/>
                  </a:lnTo>
                  <a:lnTo>
                    <a:pt x="522915" y="1288804"/>
                  </a:lnTo>
                  <a:lnTo>
                    <a:pt x="489238" y="1257475"/>
                  </a:lnTo>
                  <a:lnTo>
                    <a:pt x="458666" y="1224119"/>
                  </a:lnTo>
                  <a:lnTo>
                    <a:pt x="431258" y="1188929"/>
                  </a:lnTo>
                  <a:lnTo>
                    <a:pt x="407072" y="1152101"/>
                  </a:lnTo>
                  <a:lnTo>
                    <a:pt x="386168" y="1113829"/>
                  </a:lnTo>
                  <a:lnTo>
                    <a:pt x="368604" y="1074308"/>
                  </a:lnTo>
                  <a:lnTo>
                    <a:pt x="354441" y="1033732"/>
                  </a:lnTo>
                  <a:lnTo>
                    <a:pt x="343735" y="992296"/>
                  </a:lnTo>
                  <a:lnTo>
                    <a:pt x="336547" y="950194"/>
                  </a:lnTo>
                  <a:lnTo>
                    <a:pt x="332936" y="907622"/>
                  </a:lnTo>
                  <a:lnTo>
                    <a:pt x="332960" y="864773"/>
                  </a:lnTo>
                  <a:lnTo>
                    <a:pt x="336678" y="821842"/>
                  </a:lnTo>
                  <a:lnTo>
                    <a:pt x="344150" y="779025"/>
                  </a:lnTo>
                  <a:lnTo>
                    <a:pt x="355434" y="736514"/>
                  </a:lnTo>
                  <a:lnTo>
                    <a:pt x="370589" y="694506"/>
                  </a:lnTo>
                  <a:lnTo>
                    <a:pt x="389675" y="653195"/>
                  </a:lnTo>
                  <a:lnTo>
                    <a:pt x="412750" y="612775"/>
                  </a:lnTo>
                  <a:lnTo>
                    <a:pt x="883908" y="612775"/>
                  </a:lnTo>
                  <a:lnTo>
                    <a:pt x="653288" y="399542"/>
                  </a:lnTo>
                  <a:lnTo>
                    <a:pt x="696847" y="380155"/>
                  </a:lnTo>
                  <a:lnTo>
                    <a:pt x="741569" y="364081"/>
                  </a:lnTo>
                  <a:lnTo>
                    <a:pt x="787234" y="351316"/>
                  </a:lnTo>
                  <a:lnTo>
                    <a:pt x="833624" y="341860"/>
                  </a:lnTo>
                  <a:lnTo>
                    <a:pt x="880521" y="335709"/>
                  </a:lnTo>
                  <a:lnTo>
                    <a:pt x="927707" y="332861"/>
                  </a:lnTo>
                  <a:lnTo>
                    <a:pt x="1682433" y="332861"/>
                  </a:lnTo>
                  <a:lnTo>
                    <a:pt x="1660783" y="308080"/>
                  </a:lnTo>
                  <a:lnTo>
                    <a:pt x="1629353" y="275517"/>
                  </a:lnTo>
                  <a:lnTo>
                    <a:pt x="1596261" y="244453"/>
                  </a:lnTo>
                  <a:lnTo>
                    <a:pt x="1561573" y="214948"/>
                  </a:lnTo>
                  <a:lnTo>
                    <a:pt x="1525353" y="187065"/>
                  </a:lnTo>
                  <a:lnTo>
                    <a:pt x="1487668" y="160864"/>
                  </a:lnTo>
                  <a:lnTo>
                    <a:pt x="1448582" y="136407"/>
                  </a:lnTo>
                  <a:lnTo>
                    <a:pt x="1408161" y="113755"/>
                  </a:lnTo>
                  <a:lnTo>
                    <a:pt x="1366470" y="92969"/>
                  </a:lnTo>
                  <a:lnTo>
                    <a:pt x="1323574" y="74111"/>
                  </a:lnTo>
                  <a:lnTo>
                    <a:pt x="1279539" y="57242"/>
                  </a:lnTo>
                  <a:lnTo>
                    <a:pt x="1234430" y="42423"/>
                  </a:lnTo>
                  <a:lnTo>
                    <a:pt x="1188313" y="29716"/>
                  </a:lnTo>
                  <a:lnTo>
                    <a:pt x="1141252" y="19181"/>
                  </a:lnTo>
                  <a:lnTo>
                    <a:pt x="1093312" y="10881"/>
                  </a:lnTo>
                  <a:lnTo>
                    <a:pt x="1044561" y="4877"/>
                  </a:lnTo>
                  <a:lnTo>
                    <a:pt x="995061" y="1229"/>
                  </a:lnTo>
                  <a:lnTo>
                    <a:pt x="944880" y="0"/>
                  </a:lnTo>
                  <a:close/>
                </a:path>
                <a:path w="1889760" h="1774189">
                  <a:moveTo>
                    <a:pt x="883908" y="612775"/>
                  </a:moveTo>
                  <a:lnTo>
                    <a:pt x="412750" y="612775"/>
                  </a:lnTo>
                  <a:lnTo>
                    <a:pt x="1236472" y="1374394"/>
                  </a:lnTo>
                  <a:lnTo>
                    <a:pt x="1192912" y="1393780"/>
                  </a:lnTo>
                  <a:lnTo>
                    <a:pt x="1148190" y="1409854"/>
                  </a:lnTo>
                  <a:lnTo>
                    <a:pt x="1102525" y="1422619"/>
                  </a:lnTo>
                  <a:lnTo>
                    <a:pt x="1056135" y="1432075"/>
                  </a:lnTo>
                  <a:lnTo>
                    <a:pt x="1009238" y="1438226"/>
                  </a:lnTo>
                  <a:lnTo>
                    <a:pt x="962052" y="1441074"/>
                  </a:lnTo>
                  <a:lnTo>
                    <a:pt x="1682433" y="1441074"/>
                  </a:lnTo>
                  <a:lnTo>
                    <a:pt x="1718398" y="1396479"/>
                  </a:lnTo>
                  <a:lnTo>
                    <a:pt x="1744451" y="1359789"/>
                  </a:lnTo>
                  <a:lnTo>
                    <a:pt x="1768582" y="1321845"/>
                  </a:lnTo>
                  <a:lnTo>
                    <a:pt x="1790724" y="1282709"/>
                  </a:lnTo>
                  <a:lnTo>
                    <a:pt x="1810813" y="1242443"/>
                  </a:lnTo>
                  <a:lnTo>
                    <a:pt x="1828782" y="1201108"/>
                  </a:lnTo>
                  <a:lnTo>
                    <a:pt x="1843675" y="1161161"/>
                  </a:lnTo>
                  <a:lnTo>
                    <a:pt x="1477010" y="1161161"/>
                  </a:lnTo>
                  <a:lnTo>
                    <a:pt x="883908" y="612775"/>
                  </a:lnTo>
                  <a:close/>
                </a:path>
                <a:path w="1889760" h="1774189">
                  <a:moveTo>
                    <a:pt x="1682433" y="332861"/>
                  </a:moveTo>
                  <a:lnTo>
                    <a:pt x="927707" y="332861"/>
                  </a:lnTo>
                  <a:lnTo>
                    <a:pt x="974964" y="333316"/>
                  </a:lnTo>
                  <a:lnTo>
                    <a:pt x="1022074" y="337069"/>
                  </a:lnTo>
                  <a:lnTo>
                    <a:pt x="1068818" y="344120"/>
                  </a:lnTo>
                  <a:lnTo>
                    <a:pt x="1114978" y="354467"/>
                  </a:lnTo>
                  <a:lnTo>
                    <a:pt x="1160336" y="368106"/>
                  </a:lnTo>
                  <a:lnTo>
                    <a:pt x="1204674" y="385037"/>
                  </a:lnTo>
                  <a:lnTo>
                    <a:pt x="1247775" y="405257"/>
                  </a:lnTo>
                  <a:lnTo>
                    <a:pt x="1290412" y="429335"/>
                  </a:lnTo>
                  <a:lnTo>
                    <a:pt x="1330121" y="456024"/>
                  </a:lnTo>
                  <a:lnTo>
                    <a:pt x="1366844" y="485131"/>
                  </a:lnTo>
                  <a:lnTo>
                    <a:pt x="1400521" y="516460"/>
                  </a:lnTo>
                  <a:lnTo>
                    <a:pt x="1431093" y="549816"/>
                  </a:lnTo>
                  <a:lnTo>
                    <a:pt x="1458501" y="585006"/>
                  </a:lnTo>
                  <a:lnTo>
                    <a:pt x="1482687" y="621834"/>
                  </a:lnTo>
                  <a:lnTo>
                    <a:pt x="1503591" y="660106"/>
                  </a:lnTo>
                  <a:lnTo>
                    <a:pt x="1521155" y="699627"/>
                  </a:lnTo>
                  <a:lnTo>
                    <a:pt x="1535318" y="740203"/>
                  </a:lnTo>
                  <a:lnTo>
                    <a:pt x="1546024" y="781639"/>
                  </a:lnTo>
                  <a:lnTo>
                    <a:pt x="1553212" y="823741"/>
                  </a:lnTo>
                  <a:lnTo>
                    <a:pt x="1556692" y="864773"/>
                  </a:lnTo>
                  <a:lnTo>
                    <a:pt x="1556799" y="909162"/>
                  </a:lnTo>
                  <a:lnTo>
                    <a:pt x="1553081" y="952093"/>
                  </a:lnTo>
                  <a:lnTo>
                    <a:pt x="1545609" y="994910"/>
                  </a:lnTo>
                  <a:lnTo>
                    <a:pt x="1534325" y="1037421"/>
                  </a:lnTo>
                  <a:lnTo>
                    <a:pt x="1519170" y="1079429"/>
                  </a:lnTo>
                  <a:lnTo>
                    <a:pt x="1500084" y="1120740"/>
                  </a:lnTo>
                  <a:lnTo>
                    <a:pt x="1477010" y="1161161"/>
                  </a:lnTo>
                  <a:lnTo>
                    <a:pt x="1843675" y="1161161"/>
                  </a:lnTo>
                  <a:lnTo>
                    <a:pt x="1858105" y="1115474"/>
                  </a:lnTo>
                  <a:lnTo>
                    <a:pt x="1869326" y="1071298"/>
                  </a:lnTo>
                  <a:lnTo>
                    <a:pt x="1878168" y="1026298"/>
                  </a:lnTo>
                  <a:lnTo>
                    <a:pt x="1884564" y="980536"/>
                  </a:lnTo>
                  <a:lnTo>
                    <a:pt x="1888450" y="934072"/>
                  </a:lnTo>
                  <a:lnTo>
                    <a:pt x="1889760" y="886968"/>
                  </a:lnTo>
                  <a:lnTo>
                    <a:pt x="1888450" y="839863"/>
                  </a:lnTo>
                  <a:lnTo>
                    <a:pt x="1884564" y="793399"/>
                  </a:lnTo>
                  <a:lnTo>
                    <a:pt x="1878168" y="747637"/>
                  </a:lnTo>
                  <a:lnTo>
                    <a:pt x="1869326" y="702637"/>
                  </a:lnTo>
                  <a:lnTo>
                    <a:pt x="1858105" y="658461"/>
                  </a:lnTo>
                  <a:lnTo>
                    <a:pt x="1844568" y="615171"/>
                  </a:lnTo>
                  <a:lnTo>
                    <a:pt x="1828782" y="572827"/>
                  </a:lnTo>
                  <a:lnTo>
                    <a:pt x="1810813" y="531492"/>
                  </a:lnTo>
                  <a:lnTo>
                    <a:pt x="1790724" y="491226"/>
                  </a:lnTo>
                  <a:lnTo>
                    <a:pt x="1768582" y="452090"/>
                  </a:lnTo>
                  <a:lnTo>
                    <a:pt x="1744451" y="414146"/>
                  </a:lnTo>
                  <a:lnTo>
                    <a:pt x="1718398" y="377456"/>
                  </a:lnTo>
                  <a:lnTo>
                    <a:pt x="1690487" y="342080"/>
                  </a:lnTo>
                  <a:lnTo>
                    <a:pt x="1682433" y="3328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6448275-1A87-5A22-6E73-F2972C9BE678}"/>
                </a:ext>
              </a:extLst>
            </p:cNvPr>
            <p:cNvSpPr/>
            <p:nvPr/>
          </p:nvSpPr>
          <p:spPr>
            <a:xfrm>
              <a:off x="1250911" y="2330957"/>
              <a:ext cx="1890395" cy="1765300"/>
            </a:xfrm>
            <a:custGeom>
              <a:avLst/>
              <a:gdLst/>
              <a:ahLst/>
              <a:cxnLst/>
              <a:rect l="l" t="t" r="r" b="b"/>
              <a:pathLst>
                <a:path w="1890395" h="1765300">
                  <a:moveTo>
                    <a:pt x="12191" y="889000"/>
                  </a:moveTo>
                  <a:lnTo>
                    <a:pt x="285" y="901402"/>
                  </a:lnTo>
                  <a:lnTo>
                    <a:pt x="1244" y="927100"/>
                  </a:lnTo>
                  <a:lnTo>
                    <a:pt x="2768" y="952500"/>
                  </a:lnTo>
                  <a:lnTo>
                    <a:pt x="4864" y="977900"/>
                  </a:lnTo>
                  <a:lnTo>
                    <a:pt x="7619" y="1003300"/>
                  </a:lnTo>
                  <a:lnTo>
                    <a:pt x="10960" y="1016000"/>
                  </a:lnTo>
                  <a:lnTo>
                    <a:pt x="14858" y="1041400"/>
                  </a:lnTo>
                  <a:lnTo>
                    <a:pt x="19215" y="1066800"/>
                  </a:lnTo>
                  <a:lnTo>
                    <a:pt x="29756" y="1104900"/>
                  </a:lnTo>
                  <a:lnTo>
                    <a:pt x="42583" y="1143000"/>
                  </a:lnTo>
                  <a:lnTo>
                    <a:pt x="57442" y="1193800"/>
                  </a:lnTo>
                  <a:lnTo>
                    <a:pt x="74333" y="1231900"/>
                  </a:lnTo>
                  <a:lnTo>
                    <a:pt x="93383" y="1270000"/>
                  </a:lnTo>
                  <a:lnTo>
                    <a:pt x="114211" y="1308100"/>
                  </a:lnTo>
                  <a:lnTo>
                    <a:pt x="136944" y="1346200"/>
                  </a:lnTo>
                  <a:lnTo>
                    <a:pt x="161582" y="1384300"/>
                  </a:lnTo>
                  <a:lnTo>
                    <a:pt x="187871" y="1409700"/>
                  </a:lnTo>
                  <a:lnTo>
                    <a:pt x="216065" y="1447800"/>
                  </a:lnTo>
                  <a:lnTo>
                    <a:pt x="245783" y="1485900"/>
                  </a:lnTo>
                  <a:lnTo>
                    <a:pt x="277025" y="1511300"/>
                  </a:lnTo>
                  <a:lnTo>
                    <a:pt x="309791" y="1536700"/>
                  </a:lnTo>
                  <a:lnTo>
                    <a:pt x="344081" y="1574800"/>
                  </a:lnTo>
                  <a:lnTo>
                    <a:pt x="379895" y="1600200"/>
                  </a:lnTo>
                  <a:lnTo>
                    <a:pt x="416979" y="1625600"/>
                  </a:lnTo>
                  <a:lnTo>
                    <a:pt x="455206" y="1638300"/>
                  </a:lnTo>
                  <a:lnTo>
                    <a:pt x="494830" y="1663700"/>
                  </a:lnTo>
                  <a:lnTo>
                    <a:pt x="535470" y="1689100"/>
                  </a:lnTo>
                  <a:lnTo>
                    <a:pt x="577380" y="1701800"/>
                  </a:lnTo>
                  <a:lnTo>
                    <a:pt x="664121" y="1727200"/>
                  </a:lnTo>
                  <a:lnTo>
                    <a:pt x="801281" y="1765300"/>
                  </a:lnTo>
                  <a:lnTo>
                    <a:pt x="920661" y="1765300"/>
                  </a:lnTo>
                  <a:lnTo>
                    <a:pt x="897039" y="1752600"/>
                  </a:lnTo>
                  <a:lnTo>
                    <a:pt x="802678" y="1752600"/>
                  </a:lnTo>
                  <a:lnTo>
                    <a:pt x="667296" y="1714500"/>
                  </a:lnTo>
                  <a:lnTo>
                    <a:pt x="581698" y="1689100"/>
                  </a:lnTo>
                  <a:lnTo>
                    <a:pt x="540296" y="1676400"/>
                  </a:lnTo>
                  <a:lnTo>
                    <a:pt x="500164" y="1651000"/>
                  </a:lnTo>
                  <a:lnTo>
                    <a:pt x="461048" y="1638300"/>
                  </a:lnTo>
                  <a:lnTo>
                    <a:pt x="423202" y="1612900"/>
                  </a:lnTo>
                  <a:lnTo>
                    <a:pt x="386626" y="1587500"/>
                  </a:lnTo>
                  <a:lnTo>
                    <a:pt x="351320" y="1562100"/>
                  </a:lnTo>
                  <a:lnTo>
                    <a:pt x="317538" y="1536700"/>
                  </a:lnTo>
                  <a:lnTo>
                    <a:pt x="285153" y="1498600"/>
                  </a:lnTo>
                  <a:lnTo>
                    <a:pt x="254292" y="1473200"/>
                  </a:lnTo>
                  <a:lnTo>
                    <a:pt x="224955" y="1435100"/>
                  </a:lnTo>
                  <a:lnTo>
                    <a:pt x="197269" y="1409700"/>
                  </a:lnTo>
                  <a:lnTo>
                    <a:pt x="171361" y="1371600"/>
                  </a:lnTo>
                  <a:lnTo>
                    <a:pt x="146977" y="1333500"/>
                  </a:lnTo>
                  <a:lnTo>
                    <a:pt x="124625" y="1295400"/>
                  </a:lnTo>
                  <a:lnTo>
                    <a:pt x="104051" y="1270000"/>
                  </a:lnTo>
                  <a:lnTo>
                    <a:pt x="85382" y="1219200"/>
                  </a:lnTo>
                  <a:lnTo>
                    <a:pt x="68618" y="1181100"/>
                  </a:lnTo>
                  <a:lnTo>
                    <a:pt x="54013" y="1143000"/>
                  </a:lnTo>
                  <a:lnTo>
                    <a:pt x="41440" y="1104900"/>
                  </a:lnTo>
                  <a:lnTo>
                    <a:pt x="31026" y="1066800"/>
                  </a:lnTo>
                  <a:lnTo>
                    <a:pt x="23025" y="1016000"/>
                  </a:lnTo>
                  <a:lnTo>
                    <a:pt x="19723" y="990600"/>
                  </a:lnTo>
                  <a:lnTo>
                    <a:pt x="16967" y="977900"/>
                  </a:lnTo>
                  <a:lnTo>
                    <a:pt x="14909" y="952500"/>
                  </a:lnTo>
                  <a:lnTo>
                    <a:pt x="13411" y="927100"/>
                  </a:lnTo>
                  <a:lnTo>
                    <a:pt x="12471" y="901700"/>
                  </a:lnTo>
                  <a:lnTo>
                    <a:pt x="6972" y="901700"/>
                  </a:lnTo>
                  <a:lnTo>
                    <a:pt x="12201" y="889452"/>
                  </a:lnTo>
                  <a:lnTo>
                    <a:pt x="12191" y="889000"/>
                  </a:lnTo>
                  <a:close/>
                </a:path>
                <a:path w="1890395" h="1765300">
                  <a:moveTo>
                    <a:pt x="1135545" y="12700"/>
                  </a:moveTo>
                  <a:lnTo>
                    <a:pt x="1040930" y="12700"/>
                  </a:lnTo>
                  <a:lnTo>
                    <a:pt x="1087666" y="25400"/>
                  </a:lnTo>
                  <a:lnTo>
                    <a:pt x="1133513" y="25400"/>
                  </a:lnTo>
                  <a:lnTo>
                    <a:pt x="1223048" y="50800"/>
                  </a:lnTo>
                  <a:lnTo>
                    <a:pt x="1308646" y="76200"/>
                  </a:lnTo>
                  <a:lnTo>
                    <a:pt x="1350048" y="101600"/>
                  </a:lnTo>
                  <a:lnTo>
                    <a:pt x="1390180" y="114300"/>
                  </a:lnTo>
                  <a:lnTo>
                    <a:pt x="1429296" y="139700"/>
                  </a:lnTo>
                  <a:lnTo>
                    <a:pt x="1467142" y="165100"/>
                  </a:lnTo>
                  <a:lnTo>
                    <a:pt x="1503718" y="190500"/>
                  </a:lnTo>
                  <a:lnTo>
                    <a:pt x="1538897" y="215900"/>
                  </a:lnTo>
                  <a:lnTo>
                    <a:pt x="1572806" y="241300"/>
                  </a:lnTo>
                  <a:lnTo>
                    <a:pt x="1605064" y="266700"/>
                  </a:lnTo>
                  <a:lnTo>
                    <a:pt x="1635925" y="292100"/>
                  </a:lnTo>
                  <a:lnTo>
                    <a:pt x="1665262" y="330200"/>
                  </a:lnTo>
                  <a:lnTo>
                    <a:pt x="1692821" y="368300"/>
                  </a:lnTo>
                  <a:lnTo>
                    <a:pt x="1718856" y="393700"/>
                  </a:lnTo>
                  <a:lnTo>
                    <a:pt x="1743113" y="431800"/>
                  </a:lnTo>
                  <a:lnTo>
                    <a:pt x="1765465" y="469900"/>
                  </a:lnTo>
                  <a:lnTo>
                    <a:pt x="1786039" y="508000"/>
                  </a:lnTo>
                  <a:lnTo>
                    <a:pt x="1804581" y="546100"/>
                  </a:lnTo>
                  <a:lnTo>
                    <a:pt x="1821345" y="584200"/>
                  </a:lnTo>
                  <a:lnTo>
                    <a:pt x="1835823" y="622300"/>
                  </a:lnTo>
                  <a:lnTo>
                    <a:pt x="1848396" y="660400"/>
                  </a:lnTo>
                  <a:lnTo>
                    <a:pt x="1858683" y="711200"/>
                  </a:lnTo>
                  <a:lnTo>
                    <a:pt x="1863001" y="723900"/>
                  </a:lnTo>
                  <a:lnTo>
                    <a:pt x="1866811" y="749300"/>
                  </a:lnTo>
                  <a:lnTo>
                    <a:pt x="1869986" y="774700"/>
                  </a:lnTo>
                  <a:lnTo>
                    <a:pt x="1872653" y="800100"/>
                  </a:lnTo>
                  <a:lnTo>
                    <a:pt x="1874812" y="812800"/>
                  </a:lnTo>
                  <a:lnTo>
                    <a:pt x="1876209" y="838200"/>
                  </a:lnTo>
                  <a:lnTo>
                    <a:pt x="1877098" y="863600"/>
                  </a:lnTo>
                  <a:lnTo>
                    <a:pt x="1877606" y="901700"/>
                  </a:lnTo>
                  <a:lnTo>
                    <a:pt x="1876590" y="927100"/>
                  </a:lnTo>
                  <a:lnTo>
                    <a:pt x="1875066" y="952500"/>
                  </a:lnTo>
                  <a:lnTo>
                    <a:pt x="1873034" y="977900"/>
                  </a:lnTo>
                  <a:lnTo>
                    <a:pt x="1870367" y="990600"/>
                  </a:lnTo>
                  <a:lnTo>
                    <a:pt x="1867192" y="1016000"/>
                  </a:lnTo>
                  <a:lnTo>
                    <a:pt x="1858810" y="1066800"/>
                  </a:lnTo>
                  <a:lnTo>
                    <a:pt x="1848523" y="1104900"/>
                  </a:lnTo>
                  <a:lnTo>
                    <a:pt x="1835950" y="1143000"/>
                  </a:lnTo>
                  <a:lnTo>
                    <a:pt x="1821218" y="1181100"/>
                  </a:lnTo>
                  <a:lnTo>
                    <a:pt x="1804581" y="1231900"/>
                  </a:lnTo>
                  <a:lnTo>
                    <a:pt x="1785912" y="1270000"/>
                  </a:lnTo>
                  <a:lnTo>
                    <a:pt x="1765338" y="1308100"/>
                  </a:lnTo>
                  <a:lnTo>
                    <a:pt x="1742859" y="1333500"/>
                  </a:lnTo>
                  <a:lnTo>
                    <a:pt x="1718602" y="1371600"/>
                  </a:lnTo>
                  <a:lnTo>
                    <a:pt x="1692567" y="1409700"/>
                  </a:lnTo>
                  <a:lnTo>
                    <a:pt x="1665008" y="1435100"/>
                  </a:lnTo>
                  <a:lnTo>
                    <a:pt x="1635671" y="1473200"/>
                  </a:lnTo>
                  <a:lnTo>
                    <a:pt x="1604810" y="1498600"/>
                  </a:lnTo>
                  <a:lnTo>
                    <a:pt x="1572425" y="1536700"/>
                  </a:lnTo>
                  <a:lnTo>
                    <a:pt x="1538516" y="1562100"/>
                  </a:lnTo>
                  <a:lnTo>
                    <a:pt x="1503210" y="1587500"/>
                  </a:lnTo>
                  <a:lnTo>
                    <a:pt x="1466634" y="1612900"/>
                  </a:lnTo>
                  <a:lnTo>
                    <a:pt x="1428788" y="1638300"/>
                  </a:lnTo>
                  <a:lnTo>
                    <a:pt x="1389672" y="1651000"/>
                  </a:lnTo>
                  <a:lnTo>
                    <a:pt x="1349540" y="1676400"/>
                  </a:lnTo>
                  <a:lnTo>
                    <a:pt x="1308138" y="1689100"/>
                  </a:lnTo>
                  <a:lnTo>
                    <a:pt x="1222540" y="1714500"/>
                  </a:lnTo>
                  <a:lnTo>
                    <a:pt x="1087031" y="1752600"/>
                  </a:lnTo>
                  <a:lnTo>
                    <a:pt x="969175" y="1752600"/>
                  </a:lnTo>
                  <a:lnTo>
                    <a:pt x="920661" y="1765300"/>
                  </a:lnTo>
                  <a:lnTo>
                    <a:pt x="1089063" y="1765300"/>
                  </a:lnTo>
                  <a:lnTo>
                    <a:pt x="1226096" y="1727200"/>
                  </a:lnTo>
                  <a:lnTo>
                    <a:pt x="1312964" y="1701800"/>
                  </a:lnTo>
                  <a:lnTo>
                    <a:pt x="1354874" y="1689100"/>
                  </a:lnTo>
                  <a:lnTo>
                    <a:pt x="1395514" y="1663700"/>
                  </a:lnTo>
                  <a:lnTo>
                    <a:pt x="1435138" y="1638300"/>
                  </a:lnTo>
                  <a:lnTo>
                    <a:pt x="1473365" y="1625600"/>
                  </a:lnTo>
                  <a:lnTo>
                    <a:pt x="1510449" y="1600200"/>
                  </a:lnTo>
                  <a:lnTo>
                    <a:pt x="1546136" y="1574800"/>
                  </a:lnTo>
                  <a:lnTo>
                    <a:pt x="1580426" y="1536700"/>
                  </a:lnTo>
                  <a:lnTo>
                    <a:pt x="1613319" y="1511300"/>
                  </a:lnTo>
                  <a:lnTo>
                    <a:pt x="1644561" y="1485900"/>
                  </a:lnTo>
                  <a:lnTo>
                    <a:pt x="1674279" y="1447800"/>
                  </a:lnTo>
                  <a:lnTo>
                    <a:pt x="1702346" y="1409700"/>
                  </a:lnTo>
                  <a:lnTo>
                    <a:pt x="1728635" y="1384300"/>
                  </a:lnTo>
                  <a:lnTo>
                    <a:pt x="1753273" y="1346200"/>
                  </a:lnTo>
                  <a:lnTo>
                    <a:pt x="1776006" y="1308100"/>
                  </a:lnTo>
                  <a:lnTo>
                    <a:pt x="1796834" y="1270000"/>
                  </a:lnTo>
                  <a:lnTo>
                    <a:pt x="1815757" y="1231900"/>
                  </a:lnTo>
                  <a:lnTo>
                    <a:pt x="1832648" y="1193800"/>
                  </a:lnTo>
                  <a:lnTo>
                    <a:pt x="1847507" y="1143000"/>
                  </a:lnTo>
                  <a:lnTo>
                    <a:pt x="1860334" y="1104900"/>
                  </a:lnTo>
                  <a:lnTo>
                    <a:pt x="1870748" y="1066800"/>
                  </a:lnTo>
                  <a:lnTo>
                    <a:pt x="1875320" y="1041400"/>
                  </a:lnTo>
                  <a:lnTo>
                    <a:pt x="1879130" y="1016000"/>
                  </a:lnTo>
                  <a:lnTo>
                    <a:pt x="1882432" y="1003300"/>
                  </a:lnTo>
                  <a:lnTo>
                    <a:pt x="1885226" y="977900"/>
                  </a:lnTo>
                  <a:lnTo>
                    <a:pt x="1887258" y="952500"/>
                  </a:lnTo>
                  <a:lnTo>
                    <a:pt x="1888782" y="927100"/>
                  </a:lnTo>
                  <a:lnTo>
                    <a:pt x="1889798" y="901700"/>
                  </a:lnTo>
                  <a:lnTo>
                    <a:pt x="1889290" y="863600"/>
                  </a:lnTo>
                  <a:lnTo>
                    <a:pt x="1888401" y="838200"/>
                  </a:lnTo>
                  <a:lnTo>
                    <a:pt x="1886877" y="812800"/>
                  </a:lnTo>
                  <a:lnTo>
                    <a:pt x="1884845" y="800100"/>
                  </a:lnTo>
                  <a:lnTo>
                    <a:pt x="1882051" y="774700"/>
                  </a:lnTo>
                  <a:lnTo>
                    <a:pt x="1878749" y="749300"/>
                  </a:lnTo>
                  <a:lnTo>
                    <a:pt x="1874939" y="723900"/>
                  </a:lnTo>
                  <a:lnTo>
                    <a:pt x="1870494" y="711200"/>
                  </a:lnTo>
                  <a:lnTo>
                    <a:pt x="1860080" y="660400"/>
                  </a:lnTo>
                  <a:lnTo>
                    <a:pt x="1847253" y="622300"/>
                  </a:lnTo>
                  <a:lnTo>
                    <a:pt x="1832521" y="584200"/>
                  </a:lnTo>
                  <a:lnTo>
                    <a:pt x="1815503" y="533400"/>
                  </a:lnTo>
                  <a:lnTo>
                    <a:pt x="1796707" y="495300"/>
                  </a:lnTo>
                  <a:lnTo>
                    <a:pt x="1775879" y="457200"/>
                  </a:lnTo>
                  <a:lnTo>
                    <a:pt x="1753146" y="419100"/>
                  </a:lnTo>
                  <a:lnTo>
                    <a:pt x="1728635" y="393700"/>
                  </a:lnTo>
                  <a:lnTo>
                    <a:pt x="1702219" y="355600"/>
                  </a:lnTo>
                  <a:lnTo>
                    <a:pt x="1674152" y="317500"/>
                  </a:lnTo>
                  <a:lnTo>
                    <a:pt x="1644434" y="292100"/>
                  </a:lnTo>
                  <a:lnTo>
                    <a:pt x="1613192" y="254000"/>
                  </a:lnTo>
                  <a:lnTo>
                    <a:pt x="1580426" y="228600"/>
                  </a:lnTo>
                  <a:lnTo>
                    <a:pt x="1546136" y="203200"/>
                  </a:lnTo>
                  <a:lnTo>
                    <a:pt x="1510449" y="177800"/>
                  </a:lnTo>
                  <a:lnTo>
                    <a:pt x="1473365" y="152400"/>
                  </a:lnTo>
                  <a:lnTo>
                    <a:pt x="1435138" y="127000"/>
                  </a:lnTo>
                  <a:lnTo>
                    <a:pt x="1395514" y="101600"/>
                  </a:lnTo>
                  <a:lnTo>
                    <a:pt x="1354874" y="88900"/>
                  </a:lnTo>
                  <a:lnTo>
                    <a:pt x="1312964" y="63500"/>
                  </a:lnTo>
                  <a:lnTo>
                    <a:pt x="1181265" y="25400"/>
                  </a:lnTo>
                  <a:lnTo>
                    <a:pt x="1135545" y="12700"/>
                  </a:lnTo>
                  <a:close/>
                </a:path>
                <a:path w="1890395" h="1765300">
                  <a:moveTo>
                    <a:pt x="435152" y="609600"/>
                  </a:moveTo>
                  <a:lnTo>
                    <a:pt x="413042" y="609600"/>
                  </a:lnTo>
                  <a:lnTo>
                    <a:pt x="1236764" y="1371600"/>
                  </a:lnTo>
                  <a:lnTo>
                    <a:pt x="1165517" y="1397000"/>
                  </a:lnTo>
                  <a:lnTo>
                    <a:pt x="1053503" y="1435100"/>
                  </a:lnTo>
                  <a:lnTo>
                    <a:pt x="821728" y="1435100"/>
                  </a:lnTo>
                  <a:lnTo>
                    <a:pt x="860209" y="1447800"/>
                  </a:lnTo>
                  <a:lnTo>
                    <a:pt x="1055154" y="1447800"/>
                  </a:lnTo>
                  <a:lnTo>
                    <a:pt x="1169200" y="1409700"/>
                  </a:lnTo>
                  <a:lnTo>
                    <a:pt x="1205903" y="1397000"/>
                  </a:lnTo>
                  <a:lnTo>
                    <a:pt x="1245527" y="1384300"/>
                  </a:lnTo>
                  <a:lnTo>
                    <a:pt x="1248194" y="1384300"/>
                  </a:lnTo>
                  <a:lnTo>
                    <a:pt x="1249464" y="1371600"/>
                  </a:lnTo>
                  <a:lnTo>
                    <a:pt x="1248067" y="1371600"/>
                  </a:lnTo>
                  <a:lnTo>
                    <a:pt x="1245146" y="1358900"/>
                  </a:lnTo>
                  <a:lnTo>
                    <a:pt x="435152" y="609600"/>
                  </a:lnTo>
                  <a:close/>
                </a:path>
                <a:path w="1890395" h="1765300">
                  <a:moveTo>
                    <a:pt x="421424" y="596900"/>
                  </a:moveTo>
                  <a:lnTo>
                    <a:pt x="404533" y="596900"/>
                  </a:lnTo>
                  <a:lnTo>
                    <a:pt x="402628" y="609600"/>
                  </a:lnTo>
                  <a:lnTo>
                    <a:pt x="387769" y="635000"/>
                  </a:lnTo>
                  <a:lnTo>
                    <a:pt x="361988" y="685800"/>
                  </a:lnTo>
                  <a:lnTo>
                    <a:pt x="342557" y="736600"/>
                  </a:lnTo>
                  <a:lnTo>
                    <a:pt x="329349" y="787400"/>
                  </a:lnTo>
                  <a:lnTo>
                    <a:pt x="322110" y="850900"/>
                  </a:lnTo>
                  <a:lnTo>
                    <a:pt x="320840" y="876300"/>
                  </a:lnTo>
                  <a:lnTo>
                    <a:pt x="320840" y="901700"/>
                  </a:lnTo>
                  <a:lnTo>
                    <a:pt x="325412" y="952500"/>
                  </a:lnTo>
                  <a:lnTo>
                    <a:pt x="335699" y="1003300"/>
                  </a:lnTo>
                  <a:lnTo>
                    <a:pt x="343065" y="1028700"/>
                  </a:lnTo>
                  <a:lnTo>
                    <a:pt x="351574" y="1066800"/>
                  </a:lnTo>
                  <a:lnTo>
                    <a:pt x="361607" y="1092200"/>
                  </a:lnTo>
                  <a:lnTo>
                    <a:pt x="373037" y="1117600"/>
                  </a:lnTo>
                  <a:lnTo>
                    <a:pt x="385737" y="1143000"/>
                  </a:lnTo>
                  <a:lnTo>
                    <a:pt x="399707" y="1155700"/>
                  </a:lnTo>
                  <a:lnTo>
                    <a:pt x="414947" y="1181100"/>
                  </a:lnTo>
                  <a:lnTo>
                    <a:pt x="431584" y="1206500"/>
                  </a:lnTo>
                  <a:lnTo>
                    <a:pt x="449364" y="1231900"/>
                  </a:lnTo>
                  <a:lnTo>
                    <a:pt x="468541" y="1257300"/>
                  </a:lnTo>
                  <a:lnTo>
                    <a:pt x="488988" y="1270000"/>
                  </a:lnTo>
                  <a:lnTo>
                    <a:pt x="510578" y="1295400"/>
                  </a:lnTo>
                  <a:lnTo>
                    <a:pt x="533438" y="1308100"/>
                  </a:lnTo>
                  <a:lnTo>
                    <a:pt x="557441" y="1333500"/>
                  </a:lnTo>
                  <a:lnTo>
                    <a:pt x="582587" y="1346200"/>
                  </a:lnTo>
                  <a:lnTo>
                    <a:pt x="608876" y="1358900"/>
                  </a:lnTo>
                  <a:lnTo>
                    <a:pt x="636435" y="1371600"/>
                  </a:lnTo>
                  <a:lnTo>
                    <a:pt x="671995" y="1397000"/>
                  </a:lnTo>
                  <a:lnTo>
                    <a:pt x="708317" y="1409700"/>
                  </a:lnTo>
                  <a:lnTo>
                    <a:pt x="783374" y="1435100"/>
                  </a:lnTo>
                  <a:lnTo>
                    <a:pt x="862114" y="1435100"/>
                  </a:lnTo>
                  <a:lnTo>
                    <a:pt x="824141" y="1422400"/>
                  </a:lnTo>
                  <a:lnTo>
                    <a:pt x="786549" y="1422400"/>
                  </a:lnTo>
                  <a:lnTo>
                    <a:pt x="712889" y="1397000"/>
                  </a:lnTo>
                  <a:lnTo>
                    <a:pt x="642277" y="1371600"/>
                  </a:lnTo>
                  <a:lnTo>
                    <a:pt x="615226" y="1346200"/>
                  </a:lnTo>
                  <a:lnTo>
                    <a:pt x="589445" y="1333500"/>
                  </a:lnTo>
                  <a:lnTo>
                    <a:pt x="564680" y="1320800"/>
                  </a:lnTo>
                  <a:lnTo>
                    <a:pt x="541185" y="1295400"/>
                  </a:lnTo>
                  <a:lnTo>
                    <a:pt x="518833" y="1282700"/>
                  </a:lnTo>
                  <a:lnTo>
                    <a:pt x="497751" y="1257300"/>
                  </a:lnTo>
                  <a:lnTo>
                    <a:pt x="477685" y="1244600"/>
                  </a:lnTo>
                  <a:lnTo>
                    <a:pt x="458889" y="1219200"/>
                  </a:lnTo>
                  <a:lnTo>
                    <a:pt x="425234" y="1181100"/>
                  </a:lnTo>
                  <a:lnTo>
                    <a:pt x="396532" y="1130300"/>
                  </a:lnTo>
                  <a:lnTo>
                    <a:pt x="373037" y="1079500"/>
                  </a:lnTo>
                  <a:lnTo>
                    <a:pt x="354749" y="1028700"/>
                  </a:lnTo>
                  <a:lnTo>
                    <a:pt x="341922" y="977900"/>
                  </a:lnTo>
                  <a:lnTo>
                    <a:pt x="334556" y="927100"/>
                  </a:lnTo>
                  <a:lnTo>
                    <a:pt x="333032" y="901700"/>
                  </a:lnTo>
                  <a:lnTo>
                    <a:pt x="333032" y="876300"/>
                  </a:lnTo>
                  <a:lnTo>
                    <a:pt x="336969" y="825500"/>
                  </a:lnTo>
                  <a:lnTo>
                    <a:pt x="341287" y="787400"/>
                  </a:lnTo>
                  <a:lnTo>
                    <a:pt x="354114" y="736600"/>
                  </a:lnTo>
                  <a:lnTo>
                    <a:pt x="373037" y="685800"/>
                  </a:lnTo>
                  <a:lnTo>
                    <a:pt x="398310" y="635000"/>
                  </a:lnTo>
                  <a:lnTo>
                    <a:pt x="413042" y="609600"/>
                  </a:lnTo>
                  <a:lnTo>
                    <a:pt x="435152" y="609600"/>
                  </a:lnTo>
                  <a:lnTo>
                    <a:pt x="421424" y="596900"/>
                  </a:lnTo>
                  <a:close/>
                </a:path>
                <a:path w="1890395" h="1765300">
                  <a:moveTo>
                    <a:pt x="874941" y="330200"/>
                  </a:moveTo>
                  <a:lnTo>
                    <a:pt x="796709" y="330200"/>
                  </a:lnTo>
                  <a:lnTo>
                    <a:pt x="721271" y="355600"/>
                  </a:lnTo>
                  <a:lnTo>
                    <a:pt x="648627" y="381000"/>
                  </a:lnTo>
                  <a:lnTo>
                    <a:pt x="644817" y="393700"/>
                  </a:lnTo>
                  <a:lnTo>
                    <a:pt x="640880" y="393700"/>
                  </a:lnTo>
                  <a:lnTo>
                    <a:pt x="642277" y="406400"/>
                  </a:lnTo>
                  <a:lnTo>
                    <a:pt x="645325" y="406400"/>
                  </a:lnTo>
                  <a:lnTo>
                    <a:pt x="1469047" y="1168400"/>
                  </a:lnTo>
                  <a:lnTo>
                    <a:pt x="1487843" y="1168400"/>
                  </a:lnTo>
                  <a:lnTo>
                    <a:pt x="1495272" y="1155700"/>
                  </a:lnTo>
                  <a:lnTo>
                    <a:pt x="1477302" y="1155700"/>
                  </a:lnTo>
                  <a:lnTo>
                    <a:pt x="653580" y="393700"/>
                  </a:lnTo>
                  <a:lnTo>
                    <a:pt x="724954" y="368300"/>
                  </a:lnTo>
                  <a:lnTo>
                    <a:pt x="798995" y="342900"/>
                  </a:lnTo>
                  <a:lnTo>
                    <a:pt x="836841" y="342900"/>
                  </a:lnTo>
                  <a:lnTo>
                    <a:pt x="874941" y="330200"/>
                  </a:lnTo>
                  <a:close/>
                </a:path>
                <a:path w="1890395" h="1765300">
                  <a:moveTo>
                    <a:pt x="1030135" y="317500"/>
                  </a:moveTo>
                  <a:lnTo>
                    <a:pt x="874052" y="317500"/>
                  </a:lnTo>
                  <a:lnTo>
                    <a:pt x="835317" y="330200"/>
                  </a:lnTo>
                  <a:lnTo>
                    <a:pt x="1028357" y="330200"/>
                  </a:lnTo>
                  <a:lnTo>
                    <a:pt x="1103795" y="355600"/>
                  </a:lnTo>
                  <a:lnTo>
                    <a:pt x="1141006" y="355600"/>
                  </a:lnTo>
                  <a:lnTo>
                    <a:pt x="1213142" y="381000"/>
                  </a:lnTo>
                  <a:lnTo>
                    <a:pt x="1248194" y="406400"/>
                  </a:lnTo>
                  <a:lnTo>
                    <a:pt x="1275118" y="419100"/>
                  </a:lnTo>
                  <a:lnTo>
                    <a:pt x="1300899" y="431800"/>
                  </a:lnTo>
                  <a:lnTo>
                    <a:pt x="1325664" y="444500"/>
                  </a:lnTo>
                  <a:lnTo>
                    <a:pt x="1349159" y="469900"/>
                  </a:lnTo>
                  <a:lnTo>
                    <a:pt x="1371638" y="482600"/>
                  </a:lnTo>
                  <a:lnTo>
                    <a:pt x="1392720" y="508000"/>
                  </a:lnTo>
                  <a:lnTo>
                    <a:pt x="1412659" y="520700"/>
                  </a:lnTo>
                  <a:lnTo>
                    <a:pt x="1431455" y="546100"/>
                  </a:lnTo>
                  <a:lnTo>
                    <a:pt x="1448981" y="571500"/>
                  </a:lnTo>
                  <a:lnTo>
                    <a:pt x="1465237" y="596900"/>
                  </a:lnTo>
                  <a:lnTo>
                    <a:pt x="1480223" y="609600"/>
                  </a:lnTo>
                  <a:lnTo>
                    <a:pt x="1506258" y="660400"/>
                  </a:lnTo>
                  <a:lnTo>
                    <a:pt x="1527213" y="711200"/>
                  </a:lnTo>
                  <a:lnTo>
                    <a:pt x="1542707" y="762000"/>
                  </a:lnTo>
                  <a:lnTo>
                    <a:pt x="1552867" y="812800"/>
                  </a:lnTo>
                  <a:lnTo>
                    <a:pt x="1557312" y="863600"/>
                  </a:lnTo>
                  <a:lnTo>
                    <a:pt x="1557439" y="901700"/>
                  </a:lnTo>
                  <a:lnTo>
                    <a:pt x="1556169" y="927100"/>
                  </a:lnTo>
                  <a:lnTo>
                    <a:pt x="1549184" y="977900"/>
                  </a:lnTo>
                  <a:lnTo>
                    <a:pt x="1536230" y="1028700"/>
                  </a:lnTo>
                  <a:lnTo>
                    <a:pt x="1517307" y="1079500"/>
                  </a:lnTo>
                  <a:lnTo>
                    <a:pt x="1492161" y="1130300"/>
                  </a:lnTo>
                  <a:lnTo>
                    <a:pt x="1477302" y="1155700"/>
                  </a:lnTo>
                  <a:lnTo>
                    <a:pt x="1495272" y="1155700"/>
                  </a:lnTo>
                  <a:lnTo>
                    <a:pt x="1516291" y="1117600"/>
                  </a:lnTo>
                  <a:lnTo>
                    <a:pt x="1538897" y="1066800"/>
                  </a:lnTo>
                  <a:lnTo>
                    <a:pt x="1547914" y="1028700"/>
                  </a:lnTo>
                  <a:lnTo>
                    <a:pt x="1555153" y="1003300"/>
                  </a:lnTo>
                  <a:lnTo>
                    <a:pt x="1561122" y="977900"/>
                  </a:lnTo>
                  <a:lnTo>
                    <a:pt x="1565440" y="952500"/>
                  </a:lnTo>
                  <a:lnTo>
                    <a:pt x="1568361" y="927100"/>
                  </a:lnTo>
                  <a:lnTo>
                    <a:pt x="1569631" y="901700"/>
                  </a:lnTo>
                  <a:lnTo>
                    <a:pt x="1569504" y="863600"/>
                  </a:lnTo>
                  <a:lnTo>
                    <a:pt x="1564932" y="812800"/>
                  </a:lnTo>
                  <a:lnTo>
                    <a:pt x="1554645" y="762000"/>
                  </a:lnTo>
                  <a:lnTo>
                    <a:pt x="1538770" y="711200"/>
                  </a:lnTo>
                  <a:lnTo>
                    <a:pt x="1517434" y="660400"/>
                  </a:lnTo>
                  <a:lnTo>
                    <a:pt x="1490764" y="609600"/>
                  </a:lnTo>
                  <a:lnTo>
                    <a:pt x="1458760" y="558800"/>
                  </a:lnTo>
                  <a:lnTo>
                    <a:pt x="1440980" y="546100"/>
                  </a:lnTo>
                  <a:lnTo>
                    <a:pt x="1421803" y="520700"/>
                  </a:lnTo>
                  <a:lnTo>
                    <a:pt x="1401483" y="495300"/>
                  </a:lnTo>
                  <a:lnTo>
                    <a:pt x="1379893" y="482600"/>
                  </a:lnTo>
                  <a:lnTo>
                    <a:pt x="1357033" y="457200"/>
                  </a:lnTo>
                  <a:lnTo>
                    <a:pt x="1333030" y="444500"/>
                  </a:lnTo>
                  <a:lnTo>
                    <a:pt x="1307757" y="419100"/>
                  </a:lnTo>
                  <a:lnTo>
                    <a:pt x="1281468" y="406400"/>
                  </a:lnTo>
                  <a:lnTo>
                    <a:pt x="1254036" y="393700"/>
                  </a:lnTo>
                  <a:lnTo>
                    <a:pt x="1218476" y="381000"/>
                  </a:lnTo>
                  <a:lnTo>
                    <a:pt x="1182154" y="355600"/>
                  </a:lnTo>
                  <a:lnTo>
                    <a:pt x="1144943" y="342900"/>
                  </a:lnTo>
                  <a:lnTo>
                    <a:pt x="1107097" y="342900"/>
                  </a:lnTo>
                  <a:lnTo>
                    <a:pt x="1030135" y="317500"/>
                  </a:lnTo>
                  <a:close/>
                </a:path>
                <a:path w="1890395" h="1765300">
                  <a:moveTo>
                    <a:pt x="285" y="901402"/>
                  </a:moveTo>
                  <a:lnTo>
                    <a:pt x="0" y="901700"/>
                  </a:lnTo>
                  <a:lnTo>
                    <a:pt x="292" y="901700"/>
                  </a:lnTo>
                  <a:lnTo>
                    <a:pt x="285" y="901402"/>
                  </a:lnTo>
                  <a:close/>
                </a:path>
                <a:path w="1890395" h="1765300">
                  <a:moveTo>
                    <a:pt x="12201" y="889452"/>
                  </a:moveTo>
                  <a:lnTo>
                    <a:pt x="6972" y="901700"/>
                  </a:lnTo>
                  <a:lnTo>
                    <a:pt x="12471" y="901700"/>
                  </a:lnTo>
                  <a:lnTo>
                    <a:pt x="12201" y="889452"/>
                  </a:lnTo>
                  <a:close/>
                </a:path>
                <a:path w="1890395" h="1765300">
                  <a:moveTo>
                    <a:pt x="12191" y="889000"/>
                  </a:moveTo>
                  <a:lnTo>
                    <a:pt x="0" y="889000"/>
                  </a:lnTo>
                  <a:lnTo>
                    <a:pt x="285" y="901402"/>
                  </a:lnTo>
                  <a:lnTo>
                    <a:pt x="12191" y="889000"/>
                  </a:lnTo>
                  <a:close/>
                </a:path>
                <a:path w="1890395" h="1765300">
                  <a:moveTo>
                    <a:pt x="849922" y="12700"/>
                  </a:moveTo>
                  <a:lnTo>
                    <a:pt x="754672" y="12700"/>
                  </a:lnTo>
                  <a:lnTo>
                    <a:pt x="708952" y="25400"/>
                  </a:lnTo>
                  <a:lnTo>
                    <a:pt x="577253" y="63500"/>
                  </a:lnTo>
                  <a:lnTo>
                    <a:pt x="535470" y="88900"/>
                  </a:lnTo>
                  <a:lnTo>
                    <a:pt x="494703" y="101600"/>
                  </a:lnTo>
                  <a:lnTo>
                    <a:pt x="455206" y="127000"/>
                  </a:lnTo>
                  <a:lnTo>
                    <a:pt x="416852" y="152400"/>
                  </a:lnTo>
                  <a:lnTo>
                    <a:pt x="379895" y="177800"/>
                  </a:lnTo>
                  <a:lnTo>
                    <a:pt x="344081" y="203200"/>
                  </a:lnTo>
                  <a:lnTo>
                    <a:pt x="309791" y="228600"/>
                  </a:lnTo>
                  <a:lnTo>
                    <a:pt x="277025" y="254000"/>
                  </a:lnTo>
                  <a:lnTo>
                    <a:pt x="245783" y="292100"/>
                  </a:lnTo>
                  <a:lnTo>
                    <a:pt x="216065" y="317500"/>
                  </a:lnTo>
                  <a:lnTo>
                    <a:pt x="187998" y="355600"/>
                  </a:lnTo>
                  <a:lnTo>
                    <a:pt x="161582" y="393700"/>
                  </a:lnTo>
                  <a:lnTo>
                    <a:pt x="137071" y="419100"/>
                  </a:lnTo>
                  <a:lnTo>
                    <a:pt x="114338" y="457200"/>
                  </a:lnTo>
                  <a:lnTo>
                    <a:pt x="93383" y="495300"/>
                  </a:lnTo>
                  <a:lnTo>
                    <a:pt x="74587" y="533400"/>
                  </a:lnTo>
                  <a:lnTo>
                    <a:pt x="57569" y="584200"/>
                  </a:lnTo>
                  <a:lnTo>
                    <a:pt x="42710" y="622300"/>
                  </a:lnTo>
                  <a:lnTo>
                    <a:pt x="30010" y="660400"/>
                  </a:lnTo>
                  <a:lnTo>
                    <a:pt x="19469" y="711200"/>
                  </a:lnTo>
                  <a:lnTo>
                    <a:pt x="15049" y="723900"/>
                  </a:lnTo>
                  <a:lnTo>
                    <a:pt x="11150" y="749300"/>
                  </a:lnTo>
                  <a:lnTo>
                    <a:pt x="7912" y="774700"/>
                  </a:lnTo>
                  <a:lnTo>
                    <a:pt x="5143" y="800100"/>
                  </a:lnTo>
                  <a:lnTo>
                    <a:pt x="3047" y="812800"/>
                  </a:lnTo>
                  <a:lnTo>
                    <a:pt x="1523" y="838200"/>
                  </a:lnTo>
                  <a:lnTo>
                    <a:pt x="571" y="863600"/>
                  </a:lnTo>
                  <a:lnTo>
                    <a:pt x="292" y="889000"/>
                  </a:lnTo>
                  <a:lnTo>
                    <a:pt x="12191" y="889000"/>
                  </a:lnTo>
                  <a:lnTo>
                    <a:pt x="12201" y="889452"/>
                  </a:lnTo>
                  <a:lnTo>
                    <a:pt x="12395" y="889000"/>
                  </a:lnTo>
                  <a:lnTo>
                    <a:pt x="12763" y="863600"/>
                  </a:lnTo>
                  <a:lnTo>
                    <a:pt x="13715" y="838200"/>
                  </a:lnTo>
                  <a:lnTo>
                    <a:pt x="15214" y="812800"/>
                  </a:lnTo>
                  <a:lnTo>
                    <a:pt x="17284" y="800100"/>
                  </a:lnTo>
                  <a:lnTo>
                    <a:pt x="19977" y="774700"/>
                  </a:lnTo>
                  <a:lnTo>
                    <a:pt x="23152" y="749300"/>
                  </a:lnTo>
                  <a:lnTo>
                    <a:pt x="27089" y="723900"/>
                  </a:lnTo>
                  <a:lnTo>
                    <a:pt x="31534" y="711200"/>
                  </a:lnTo>
                  <a:lnTo>
                    <a:pt x="41821" y="660400"/>
                  </a:lnTo>
                  <a:lnTo>
                    <a:pt x="54394" y="622300"/>
                  </a:lnTo>
                  <a:lnTo>
                    <a:pt x="69126" y="584200"/>
                  </a:lnTo>
                  <a:lnTo>
                    <a:pt x="85763" y="546100"/>
                  </a:lnTo>
                  <a:lnTo>
                    <a:pt x="104432" y="508000"/>
                  </a:lnTo>
                  <a:lnTo>
                    <a:pt x="125006" y="469900"/>
                  </a:lnTo>
                  <a:lnTo>
                    <a:pt x="147485" y="431800"/>
                  </a:lnTo>
                  <a:lnTo>
                    <a:pt x="171742" y="393700"/>
                  </a:lnTo>
                  <a:lnTo>
                    <a:pt x="197777" y="355600"/>
                  </a:lnTo>
                  <a:lnTo>
                    <a:pt x="225336" y="330200"/>
                  </a:lnTo>
                  <a:lnTo>
                    <a:pt x="254673" y="292100"/>
                  </a:lnTo>
                  <a:lnTo>
                    <a:pt x="285534" y="266700"/>
                  </a:lnTo>
                  <a:lnTo>
                    <a:pt x="317919" y="241300"/>
                  </a:lnTo>
                  <a:lnTo>
                    <a:pt x="351828" y="215900"/>
                  </a:lnTo>
                  <a:lnTo>
                    <a:pt x="387134" y="177800"/>
                  </a:lnTo>
                  <a:lnTo>
                    <a:pt x="423583" y="165100"/>
                  </a:lnTo>
                  <a:lnTo>
                    <a:pt x="461556" y="139700"/>
                  </a:lnTo>
                  <a:lnTo>
                    <a:pt x="500545" y="114300"/>
                  </a:lnTo>
                  <a:lnTo>
                    <a:pt x="540804" y="101600"/>
                  </a:lnTo>
                  <a:lnTo>
                    <a:pt x="582079" y="76200"/>
                  </a:lnTo>
                  <a:lnTo>
                    <a:pt x="712127" y="38100"/>
                  </a:lnTo>
                  <a:lnTo>
                    <a:pt x="757212" y="25400"/>
                  </a:lnTo>
                  <a:lnTo>
                    <a:pt x="803186" y="25400"/>
                  </a:lnTo>
                  <a:lnTo>
                    <a:pt x="849922" y="12700"/>
                  </a:lnTo>
                  <a:close/>
                </a:path>
                <a:path w="1890395" h="1765300">
                  <a:moveTo>
                    <a:pt x="1041692" y="0"/>
                  </a:moveTo>
                  <a:lnTo>
                    <a:pt x="848398" y="0"/>
                  </a:lnTo>
                  <a:lnTo>
                    <a:pt x="801154" y="12700"/>
                  </a:lnTo>
                  <a:lnTo>
                    <a:pt x="1089063" y="12700"/>
                  </a:lnTo>
                  <a:lnTo>
                    <a:pt x="1041692" y="0"/>
                  </a:lnTo>
                  <a:close/>
                </a:path>
              </a:pathLst>
            </a:custGeom>
            <a:solidFill>
              <a:srgbClr val="4683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3842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BCA62-EB28-C159-FAD8-D7D30B71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25457"/>
            <a:ext cx="11114314" cy="474632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FD64DC0-37FA-6808-DFC1-547B35B9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041" y="5078186"/>
            <a:ext cx="10951027" cy="151302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4165"/>
                </a:solidFill>
              </a:rPr>
              <a:t>Send emails to your team, thanking them for their time and support.  </a:t>
            </a:r>
          </a:p>
        </p:txBody>
      </p:sp>
    </p:spTree>
    <p:extLst>
      <p:ext uri="{BB962C8B-B14F-4D97-AF65-F5344CB8AC3E}">
        <p14:creationId xmlns:p14="http://schemas.microsoft.com/office/powerpoint/2010/main" val="3981153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BA71C-2791-CA0F-28EA-4A7533B2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245853"/>
            <a:ext cx="11294853" cy="63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BA5E45-F475-0254-5C65-E540B468B2D6}"/>
              </a:ext>
            </a:extLst>
          </p:cNvPr>
          <p:cNvSpPr txBox="1">
            <a:spLocks/>
          </p:cNvSpPr>
          <p:nvPr/>
        </p:nvSpPr>
        <p:spPr>
          <a:xfrm>
            <a:off x="1014152" y="101600"/>
            <a:ext cx="10941424" cy="1062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4165"/>
                </a:solidFill>
              </a:rPr>
              <a:t>Resources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9EDB23B-1B74-BF54-9828-21B27568300B}"/>
              </a:ext>
            </a:extLst>
          </p:cNvPr>
          <p:cNvSpPr txBox="1">
            <a:spLocks/>
          </p:cNvSpPr>
          <p:nvPr/>
        </p:nvSpPr>
        <p:spPr>
          <a:xfrm>
            <a:off x="1250576" y="1164198"/>
            <a:ext cx="10941424" cy="46416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47447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dirty="0">
                <a:hlinkClick r:id="rId2"/>
              </a:rPr>
              <a:t>D7</a:t>
            </a:r>
            <a:r>
              <a:rPr lang="en-US" sz="3200" spc="-40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>Contest</a:t>
            </a:r>
            <a:r>
              <a:rPr lang="en-US" sz="3200" spc="-35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>Resources</a:t>
            </a:r>
            <a:r>
              <a:rPr lang="en-US" sz="3200" spc="-20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>Page</a:t>
            </a:r>
            <a:r>
              <a:rPr lang="en-US" sz="3200" spc="-15" dirty="0">
                <a:hlinkClick r:id="rId2"/>
              </a:rPr>
              <a:t> </a:t>
            </a:r>
            <a:r>
              <a:rPr lang="en-US" sz="2400" dirty="0"/>
              <a:t>(includes</a:t>
            </a:r>
            <a:r>
              <a:rPr lang="en-US" sz="2400" spc="-20" dirty="0"/>
              <a:t> </a:t>
            </a:r>
            <a:r>
              <a:rPr lang="en-US" sz="2400" dirty="0"/>
              <a:t>scripts</a:t>
            </a:r>
            <a:r>
              <a:rPr lang="en-US" sz="2400" spc="-40" dirty="0"/>
              <a:t> </a:t>
            </a:r>
            <a:r>
              <a:rPr lang="en-US" sz="2400" dirty="0"/>
              <a:t>and</a:t>
            </a:r>
            <a:r>
              <a:rPr lang="en-US" sz="2400" spc="-10" dirty="0"/>
              <a:t> </a:t>
            </a:r>
            <a:r>
              <a:rPr lang="en-US" sz="2400" dirty="0"/>
              <a:t>all</a:t>
            </a:r>
            <a:r>
              <a:rPr lang="en-US" sz="2400" spc="-35" dirty="0"/>
              <a:t> </a:t>
            </a:r>
            <a:r>
              <a:rPr lang="en-US" sz="2400" dirty="0"/>
              <a:t>contest</a:t>
            </a:r>
            <a:r>
              <a:rPr lang="en-US" sz="2400" spc="-35" dirty="0"/>
              <a:t> </a:t>
            </a:r>
            <a:r>
              <a:rPr lang="en-US" sz="2400" spc="-10" dirty="0"/>
              <a:t>forms)</a:t>
            </a:r>
          </a:p>
          <a:p>
            <a:pPr marL="0" marR="147447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spc="-10" dirty="0">
                <a:hlinkClick r:id="rId3"/>
              </a:rPr>
              <a:t>2022-2023 Online and Hybrid Contest Best Practices</a:t>
            </a:r>
            <a:endParaRPr lang="en-US" sz="3200" spc="-10" dirty="0"/>
          </a:p>
          <a:p>
            <a:pPr marL="0" marR="6066155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dirty="0">
                <a:hlinkClick r:id="rId4"/>
              </a:rPr>
              <a:t>Speech</a:t>
            </a:r>
            <a:r>
              <a:rPr lang="en-US" sz="3200" spc="-15" dirty="0">
                <a:hlinkClick r:id="rId4"/>
              </a:rPr>
              <a:t> </a:t>
            </a:r>
            <a:r>
              <a:rPr lang="en-US" sz="3200" dirty="0">
                <a:hlinkClick r:id="rId4"/>
              </a:rPr>
              <a:t>Contest</a:t>
            </a:r>
            <a:r>
              <a:rPr lang="en-US" sz="3200" spc="-25" dirty="0">
                <a:hlinkClick r:id="rId4"/>
              </a:rPr>
              <a:t> </a:t>
            </a:r>
            <a:r>
              <a:rPr lang="en-US" sz="3200" spc="-10" dirty="0">
                <a:hlinkClick r:id="rId4"/>
              </a:rPr>
              <a:t>Rulebook</a:t>
            </a:r>
            <a:endParaRPr lang="en-US" sz="3200" spc="-10" dirty="0"/>
          </a:p>
          <a:p>
            <a:pPr marL="127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spc="-10" dirty="0">
                <a:hlinkClick r:id="rId5"/>
              </a:rPr>
              <a:t>Conduct Quality Speech Contests</a:t>
            </a:r>
            <a:endParaRPr lang="en-US" sz="3200" spc="-10" dirty="0"/>
          </a:p>
          <a:p>
            <a:pPr marL="127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spc="-25" dirty="0">
                <a:hlinkClick r:id="rId6"/>
              </a:rPr>
              <a:t>Toastmasters</a:t>
            </a:r>
            <a:r>
              <a:rPr lang="en-US" sz="3200" spc="-50" dirty="0">
                <a:hlinkClick r:id="rId6"/>
              </a:rPr>
              <a:t> </a:t>
            </a:r>
            <a:r>
              <a:rPr lang="en-US" sz="3200" dirty="0">
                <a:hlinkClick r:id="rId6"/>
              </a:rPr>
              <a:t>International</a:t>
            </a:r>
            <a:r>
              <a:rPr lang="en-US" sz="3200" spc="-55" dirty="0">
                <a:hlinkClick r:id="rId6"/>
              </a:rPr>
              <a:t> </a:t>
            </a:r>
            <a:r>
              <a:rPr lang="en-US" sz="3200" dirty="0">
                <a:hlinkClick r:id="rId6"/>
              </a:rPr>
              <a:t>Contest</a:t>
            </a:r>
            <a:r>
              <a:rPr lang="en-US" sz="3200" spc="-280" dirty="0">
                <a:hlinkClick r:id="rId6"/>
              </a:rPr>
              <a:t> </a:t>
            </a:r>
            <a:r>
              <a:rPr lang="en-US" sz="3200" spc="-10" dirty="0">
                <a:hlinkClick r:id="rId6"/>
              </a:rPr>
              <a:t>Tutorials</a:t>
            </a:r>
            <a:endParaRPr lang="en-US" sz="3200" spc="-10" dirty="0"/>
          </a:p>
          <a:p>
            <a:pPr marL="127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A072D"/>
              </a:buClr>
              <a:buNone/>
              <a:tabLst>
                <a:tab pos="0" algn="l"/>
                <a:tab pos="228600" algn="l"/>
              </a:tabLst>
            </a:pPr>
            <a:r>
              <a:rPr lang="en-US" sz="3200" dirty="0">
                <a:hlinkClick r:id="rId7"/>
              </a:rPr>
              <a:t>Eligibility</a:t>
            </a:r>
            <a:r>
              <a:rPr lang="en-US" sz="3200" spc="-55" dirty="0">
                <a:hlinkClick r:id="rId7"/>
              </a:rPr>
              <a:t> </a:t>
            </a:r>
            <a:r>
              <a:rPr lang="en-US" sz="3200" spc="-10" dirty="0">
                <a:hlinkClick r:id="rId7"/>
              </a:rPr>
              <a:t>Checker</a:t>
            </a:r>
            <a:endParaRPr lang="en-US" sz="3200" spc="-10" dirty="0"/>
          </a:p>
        </p:txBody>
      </p:sp>
    </p:spTree>
    <p:extLst>
      <p:ext uri="{BB962C8B-B14F-4D97-AF65-F5344CB8AC3E}">
        <p14:creationId xmlns:p14="http://schemas.microsoft.com/office/powerpoint/2010/main" val="621999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A99646C-E6F6-5474-CBF7-5BBD6172F80C}"/>
              </a:ext>
            </a:extLst>
          </p:cNvPr>
          <p:cNvSpPr txBox="1">
            <a:spLocks/>
          </p:cNvSpPr>
          <p:nvPr/>
        </p:nvSpPr>
        <p:spPr>
          <a:xfrm>
            <a:off x="1135013" y="866823"/>
            <a:ext cx="10434687" cy="55466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4165"/>
                </a:solidFill>
              </a:rPr>
              <a:t>Thank you for attending Contest Chief Judge Training.   </a:t>
            </a:r>
          </a:p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4165"/>
                </a:solidFill>
              </a:rPr>
              <a:t>If you or someone you know wants to be a Chief Judge or judge an Area, Division or District contest, please contact the D7 Contest Chief Judge.</a:t>
            </a: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004165"/>
              </a:solidFill>
            </a:endParaRPr>
          </a:p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4165"/>
                </a:solidFill>
              </a:rPr>
              <a:t>Tamsen Corbin, D7 Chief Judge</a:t>
            </a:r>
          </a:p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4165"/>
                </a:solidFill>
                <a:hlinkClick r:id="rId2"/>
              </a:rPr>
              <a:t>chiefjudge@d7toastmasters.org</a:t>
            </a:r>
            <a:endParaRPr lang="en-US" sz="3600" b="1" dirty="0">
              <a:solidFill>
                <a:srgbClr val="004165"/>
              </a:solidFill>
            </a:endParaRPr>
          </a:p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4165"/>
                </a:solidFill>
              </a:rPr>
              <a:t>971-978-9070</a:t>
            </a:r>
          </a:p>
        </p:txBody>
      </p:sp>
    </p:spTree>
    <p:extLst>
      <p:ext uri="{BB962C8B-B14F-4D97-AF65-F5344CB8AC3E}">
        <p14:creationId xmlns:p14="http://schemas.microsoft.com/office/powerpoint/2010/main" val="334038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Paperwork in Order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5C7C165-7350-309D-7E69-02C0C1A77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566" y="1115884"/>
            <a:ext cx="10941424" cy="5395459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Judge’s Certification of Eligibility &amp; Code of Ethics (1170)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Judge’s Guide and Ballots (1172, 1191)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Tie Breaking Judge Guide &amp; Ballot (1188, 1191A)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Time Record Sheets (1175)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Ballot Counter’s Tally Sheets (1176)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Contest Rulebook (1171)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Contest Script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Briefing Script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Results Form (1168)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Notification of Winners (1182)</a:t>
            </a:r>
          </a:p>
          <a:p>
            <a:pPr lvl="1" algn="l"/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FE746-8038-991F-01F5-A85662B8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98" y="3087772"/>
            <a:ext cx="3997932" cy="3010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DF9D9-8D21-EEF1-8930-0C18435693F3}"/>
              </a:ext>
            </a:extLst>
          </p:cNvPr>
          <p:cNvSpPr txBox="1"/>
          <p:nvPr/>
        </p:nvSpPr>
        <p:spPr>
          <a:xfrm>
            <a:off x="6750969" y="6151915"/>
            <a:ext cx="51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Download speech kits from D7 website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9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2362-1B68-4AF8-21FC-52BB09291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Minimum Officials Needed?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5E20-08B9-EB41-1DF0-253848DB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900" y="1070164"/>
            <a:ext cx="10564906" cy="5808568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b="1" dirty="0">
                <a:solidFill>
                  <a:srgbClr val="004165"/>
                </a:solidFill>
              </a:rPr>
              <a:t>Club Contest(s):  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5 Voting Judges + 1 Tiebreaking Judge + 1 SAA + 2 Ballot Counters + 2 Timers*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b="1" dirty="0">
                <a:solidFill>
                  <a:srgbClr val="004165"/>
                </a:solidFill>
              </a:rPr>
              <a:t>Area Contest(s):  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Equal representation from each Club in Area - </a:t>
            </a:r>
            <a:r>
              <a:rPr lang="en-US" sz="2400" b="1" u="sng" dirty="0">
                <a:solidFill>
                  <a:srgbClr val="004165"/>
                </a:solidFill>
              </a:rPr>
              <a:t>OR</a:t>
            </a:r>
            <a:r>
              <a:rPr lang="en-US" sz="2400" dirty="0">
                <a:solidFill>
                  <a:srgbClr val="004165"/>
                </a:solidFill>
              </a:rPr>
              <a:t>, 5 Voting Judges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1 Tiebreaking Judge + 1 SAA + 2 Ballot Counters + 2 Timers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b="1" dirty="0">
                <a:solidFill>
                  <a:srgbClr val="004165"/>
                </a:solidFill>
              </a:rPr>
              <a:t>Division Contest(s):  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Equal representation from each Area in Division - </a:t>
            </a:r>
            <a:r>
              <a:rPr lang="en-US" sz="2400" b="1" u="sng" dirty="0">
                <a:solidFill>
                  <a:srgbClr val="004165"/>
                </a:solidFill>
              </a:rPr>
              <a:t>OR</a:t>
            </a:r>
            <a:r>
              <a:rPr lang="en-US" sz="2400" dirty="0">
                <a:solidFill>
                  <a:srgbClr val="004165"/>
                </a:solidFill>
              </a:rPr>
              <a:t>, 7 Voting Judges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1 Tiebreaking Judge + 1 SAA + 2 Ballot Counters + 2 Timers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Chief Judge and Voting Judges must not be a club member of a contestant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b="1" dirty="0">
                <a:solidFill>
                  <a:srgbClr val="004165"/>
                </a:solidFill>
              </a:rPr>
              <a:t>District Contest(s):  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Equal representation from each Area in Division- </a:t>
            </a:r>
            <a:r>
              <a:rPr lang="en-US" sz="2400" b="1" u="sng" dirty="0">
                <a:solidFill>
                  <a:srgbClr val="004165"/>
                </a:solidFill>
              </a:rPr>
              <a:t>OR</a:t>
            </a:r>
            <a:r>
              <a:rPr lang="en-US" sz="2400" dirty="0">
                <a:solidFill>
                  <a:srgbClr val="004165"/>
                </a:solidFill>
              </a:rPr>
              <a:t>, 7 Voting Judges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1 Tiebreaking Judge + 1 SAA + 3 Ballot Counters + 3 Timers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Chief Judge and Voting Judges must not be a club member of a contestant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D4599-DCEA-B91C-E09A-57920A88B091}"/>
              </a:ext>
            </a:extLst>
          </p:cNvPr>
          <p:cNvSpPr txBox="1"/>
          <p:nvPr/>
        </p:nvSpPr>
        <p:spPr>
          <a:xfrm>
            <a:off x="9077512" y="1930400"/>
            <a:ext cx="213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4165"/>
                </a:solidFill>
              </a:rPr>
              <a:t>* Unless impractical</a:t>
            </a:r>
          </a:p>
        </p:txBody>
      </p:sp>
    </p:spTree>
    <p:extLst>
      <p:ext uri="{BB962C8B-B14F-4D97-AF65-F5344CB8AC3E}">
        <p14:creationId xmlns:p14="http://schemas.microsoft.com/office/powerpoint/2010/main" val="374440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7EF1F-CA9F-426B-E0A3-E5C72D1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0"/>
            <a:ext cx="10941424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Choosing Your Team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29E6BAC-C931-BEBC-AFDC-5D3B381A0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047" y="1284740"/>
            <a:ext cx="10525596" cy="5395459"/>
          </a:xfrm>
        </p:spPr>
        <p:txBody>
          <a:bodyPr/>
          <a:lstStyle/>
          <a:p>
            <a:pPr marL="342900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Coordinate with Contest Chair to enlist the contest officials (at least 2 months before contest date)</a:t>
            </a:r>
          </a:p>
          <a:p>
            <a:pPr marL="342900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Contact Area Director, Division Director, D7 Contest Chair and/or D7 Chief Judge for list of possible officials</a:t>
            </a:r>
          </a:p>
          <a:p>
            <a:pPr marL="342900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Know who’s eligible and not eligible 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Eligibility Assistant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000" dirty="0">
                <a:solidFill>
                  <a:srgbClr val="004165"/>
                </a:solidFill>
              </a:rPr>
              <a:t>Toastmaster’s Profile (Education Requirement)</a:t>
            </a:r>
          </a:p>
          <a:p>
            <a:pPr marL="342900" indent="-342900" algn="l">
              <a:lnSpc>
                <a:spcPct val="12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3000" dirty="0">
              <a:solidFill>
                <a:srgbClr val="004165"/>
              </a:solidFill>
            </a:endParaRPr>
          </a:p>
          <a:p>
            <a:pPr lvl="1" algn="l"/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BE370586-A8DF-C49E-75FB-1FD4DBA5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78" y="3345147"/>
            <a:ext cx="3713989" cy="19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2362-1B68-4AF8-21FC-52BB09291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13166"/>
            <a:ext cx="91440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Voting Judge - Who’s Eligible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5E20-08B9-EB41-1DF0-253848DB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318092"/>
            <a:ext cx="10564906" cy="5176837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u="sng" dirty="0">
                <a:solidFill>
                  <a:srgbClr val="004165"/>
                </a:solidFill>
              </a:rPr>
              <a:t>Voting Judge Eligibility Requirements</a:t>
            </a:r>
            <a:r>
              <a:rPr lang="en-US" dirty="0">
                <a:solidFill>
                  <a:srgbClr val="004165"/>
                </a:solidFill>
              </a:rPr>
              <a:t>:</a:t>
            </a:r>
          </a:p>
          <a:p>
            <a:pPr marL="342900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4165"/>
                </a:solidFill>
              </a:rPr>
              <a:t>Club Contest(s):   Paid member </a:t>
            </a:r>
          </a:p>
          <a:p>
            <a:pPr marL="342900" indent="-342900" algn="l">
              <a:lnSpc>
                <a:spcPct val="125000"/>
              </a:lnSpc>
              <a:spcBef>
                <a:spcPts val="24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4165"/>
                </a:solidFill>
              </a:rPr>
              <a:t>Area, Division or District Contest(s): 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Paid member minimum of six months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Completed minimum 6 speeches in CC or Pathways Level 1 and 2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Physically present @ contest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165"/>
                </a:solidFill>
              </a:rPr>
              <a:t>Must not belong to same club as contestant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8" name="Picture 7" descr="A picture containing text, old, table, painting&#10;&#10;Description automatically generated">
            <a:extLst>
              <a:ext uri="{FF2B5EF4-FFF2-40B4-BE49-F238E27FC236}">
                <a16:creationId xmlns:a16="http://schemas.microsoft.com/office/drawing/2014/main" id="{C12436B3-CE8F-EBA0-E3A2-7610FE585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7" y="1210516"/>
            <a:ext cx="523948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2362-1B68-4AF8-21FC-52BB09291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0"/>
            <a:ext cx="10833100" cy="1062598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rgbClr val="004165"/>
                </a:solidFill>
              </a:rPr>
              <a:t>Voting Judge – Who’s N    T Eligible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5E20-08B9-EB41-1DF0-253848DB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264303"/>
            <a:ext cx="10564906" cy="5391990"/>
          </a:xfrm>
        </p:spPr>
        <p:txBody>
          <a:bodyPr/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4165"/>
                </a:solidFill>
              </a:rPr>
              <a:t>Member competing in contest or intends to compete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4165"/>
                </a:solidFill>
              </a:rPr>
              <a:t>Candidates for elected District leader positions beginning July 1 are ineligible 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Trio Members</a:t>
            </a:r>
          </a:p>
          <a:p>
            <a:pPr marL="1257300" lvl="2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4165"/>
                </a:solidFill>
              </a:rPr>
              <a:t>District Director</a:t>
            </a:r>
          </a:p>
          <a:p>
            <a:pPr marL="1257300" lvl="2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4165"/>
                </a:solidFill>
              </a:rPr>
              <a:t>Program Quality Director</a:t>
            </a:r>
          </a:p>
          <a:p>
            <a:pPr marL="1257300" lvl="2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4165"/>
                </a:solidFill>
              </a:rPr>
              <a:t>Club Growth Director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Division Directors 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004165"/>
                </a:solidFill>
              </a:rPr>
              <a:t>Area Directors</a:t>
            </a:r>
          </a:p>
          <a:p>
            <a:pPr marL="800100" lvl="1" indent="-342900"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2800" dirty="0">
              <a:solidFill>
                <a:srgbClr val="004165"/>
              </a:solidFill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rgbClr val="004165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DAD2D0F-522E-A2F8-3820-A99BCBA9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313309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1984</Words>
  <Application>Microsoft Office PowerPoint</Application>
  <PresentationFormat>Widescreen</PresentationFormat>
  <Paragraphs>256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Gill Sans MT</vt:lpstr>
      <vt:lpstr>Symbol</vt:lpstr>
      <vt:lpstr>Office Theme</vt:lpstr>
      <vt:lpstr>PowerPoint Presentation</vt:lpstr>
      <vt:lpstr>PowerPoint Presentation</vt:lpstr>
      <vt:lpstr>Chief Judge’s Role</vt:lpstr>
      <vt:lpstr>Know the Rules!</vt:lpstr>
      <vt:lpstr>Paperwork in Order</vt:lpstr>
      <vt:lpstr>Minimum Officials Needed?</vt:lpstr>
      <vt:lpstr>Choosing Your Team</vt:lpstr>
      <vt:lpstr>Voting Judge - Who’s Eligible</vt:lpstr>
      <vt:lpstr>Voting Judge – Who’s N    T Eligible</vt:lpstr>
      <vt:lpstr>Eligibility Assistant</vt:lpstr>
      <vt:lpstr>Eligibility Assistant (Cont.)</vt:lpstr>
      <vt:lpstr>Education Requirement</vt:lpstr>
      <vt:lpstr>Tiebreaking Judge</vt:lpstr>
      <vt:lpstr>Ballot Counter</vt:lpstr>
      <vt:lpstr>Timer w/ Lights </vt:lpstr>
      <vt:lpstr>Timer with Stopwatch</vt:lpstr>
      <vt:lpstr>Sergeant At Arms (SAA)</vt:lpstr>
      <vt:lpstr>PowerPoint Presentation</vt:lpstr>
      <vt:lpstr>Contest Staff Briefings</vt:lpstr>
      <vt:lpstr>PowerPoint Presentation</vt:lpstr>
      <vt:lpstr>Judge’s Eligibility &amp; Code of Ethics</vt:lpstr>
      <vt:lpstr>Protest Too Much</vt:lpstr>
      <vt:lpstr>You’re Disqualified</vt:lpstr>
      <vt:lpstr>Prior to Contest Day</vt:lpstr>
      <vt:lpstr>Contest Day</vt:lpstr>
      <vt:lpstr>Completing Your Ballot</vt:lpstr>
      <vt:lpstr>Tiebreaking Judge Ballot</vt:lpstr>
      <vt:lpstr>Ballot Counting Protocol</vt:lpstr>
      <vt:lpstr>Check for Time Disqualifications</vt:lpstr>
      <vt:lpstr>Show Me Your Vote</vt:lpstr>
      <vt:lpstr>Checking the Ballot</vt:lpstr>
      <vt:lpstr>Time to Count the Ballots</vt:lpstr>
      <vt:lpstr>What if:  Time Disqualification</vt:lpstr>
      <vt:lpstr>Result:  Vote Disregarded</vt:lpstr>
      <vt:lpstr>What if:  Tie</vt:lpstr>
      <vt:lpstr>Result:  Tie Breaker Ballot</vt:lpstr>
      <vt:lpstr>What if:  Originality Challenge</vt:lpstr>
      <vt:lpstr>Finalizing the Results</vt:lpstr>
      <vt:lpstr>Contest Results</vt:lpstr>
      <vt:lpstr>After the Contest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Tamsen Corbin</dc:creator>
  <cp:lastModifiedBy>Tamsen Corbin</cp:lastModifiedBy>
  <cp:revision>79</cp:revision>
  <dcterms:created xsi:type="dcterms:W3CDTF">2022-10-08T21:39:30Z</dcterms:created>
  <dcterms:modified xsi:type="dcterms:W3CDTF">2022-11-06T03:08:56Z</dcterms:modified>
</cp:coreProperties>
</file>